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866313" cy="14093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60833" autoAdjust="0"/>
  </p:normalViewPr>
  <p:slideViewPr>
    <p:cSldViewPr>
      <p:cViewPr>
        <p:scale>
          <a:sx n="400" d="100"/>
          <a:sy n="400" d="100"/>
        </p:scale>
        <p:origin x="2700" y="5304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704691"/>
          </a:xfrm>
          <a:prstGeom prst="rect">
            <a:avLst/>
          </a:prstGeom>
        </p:spPr>
        <p:txBody>
          <a:bodyPr vert="horz" lIns="136900" tIns="68451" rIns="136900" bIns="68451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704691"/>
          </a:xfrm>
          <a:prstGeom prst="rect">
            <a:avLst/>
          </a:prstGeom>
        </p:spPr>
        <p:txBody>
          <a:bodyPr vert="horz" lIns="136900" tIns="68451" rIns="136900" bIns="68451" rtlCol="0"/>
          <a:lstStyle>
            <a:lvl1pPr algn="r">
              <a:defRPr sz="1800"/>
            </a:lvl1pPr>
          </a:lstStyle>
          <a:p>
            <a:fld id="{7D6A3011-752C-424D-9ED9-F2B0DC6535F7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057275"/>
            <a:ext cx="7043737" cy="5284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900" tIns="68451" rIns="136900" bIns="684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6694567"/>
            <a:ext cx="7893050" cy="6342221"/>
          </a:xfrm>
          <a:prstGeom prst="rect">
            <a:avLst/>
          </a:prstGeom>
        </p:spPr>
        <p:txBody>
          <a:bodyPr vert="horz" lIns="136900" tIns="68451" rIns="136900" bIns="68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386688"/>
            <a:ext cx="4275402" cy="704691"/>
          </a:xfrm>
          <a:prstGeom prst="rect">
            <a:avLst/>
          </a:prstGeom>
        </p:spPr>
        <p:txBody>
          <a:bodyPr vert="horz" lIns="136900" tIns="68451" rIns="136900" bIns="68451" rtlCol="0" anchor="b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13386688"/>
            <a:ext cx="4275402" cy="704691"/>
          </a:xfrm>
          <a:prstGeom prst="rect">
            <a:avLst/>
          </a:prstGeom>
        </p:spPr>
        <p:txBody>
          <a:bodyPr vert="horz" lIns="136900" tIns="68451" rIns="136900" bIns="68451" rtlCol="0" anchor="b"/>
          <a:lstStyle>
            <a:lvl1pPr algn="r">
              <a:defRPr sz="1800"/>
            </a:lvl1pPr>
          </a:lstStyle>
          <a:p>
            <a:fld id="{7CAC83C4-C65F-4E3F-8147-56089092CB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C83C4-C65F-4E3F-8147-56089092CB8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19D3-EDF5-4FAB-B6A8-B59B458AA82C}" type="datetimeFigureOut">
              <a:rPr lang="en-US" smtClean="0"/>
              <a:pPr/>
              <a:t>6/21/2009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AE48-8423-40A0-8038-568DAF09A3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angle 41"/>
          <p:cNvSpPr>
            <a:spLocks noChangeArrowheads="1"/>
          </p:cNvSpPr>
          <p:nvPr/>
        </p:nvSpPr>
        <p:spPr bwMode="auto">
          <a:xfrm>
            <a:off x="2112801" y="3840961"/>
            <a:ext cx="103161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</a:t>
            </a:r>
          </a:p>
        </p:txBody>
      </p:sp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2143108" y="142852"/>
            <a:ext cx="1077786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r>
              <a:rPr lang="en-US" sz="400" dirty="0" smtClean="0">
                <a:latin typeface="Courier New" pitchFamily="49" charset="0"/>
              </a:rPr>
              <a:t> = Agnes </a:t>
            </a:r>
            <a:r>
              <a:rPr lang="en-US" sz="400" dirty="0" err="1" smtClean="0">
                <a:latin typeface="Courier New" pitchFamily="49" charset="0"/>
              </a:rPr>
              <a:t>Thoresby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?-&lt;1418 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2164018" y="297299"/>
            <a:ext cx="651388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Ralph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r>
              <a:rPr lang="en-US" sz="400" dirty="0" smtClean="0">
                <a:latin typeface="Courier New" pitchFamily="49" charset="0"/>
              </a:rPr>
              <a:t> = ?</a:t>
            </a:r>
          </a:p>
          <a:p>
            <a:pPr>
              <a:lnSpc>
                <a:spcPct val="80000"/>
              </a:lnSpc>
            </a:pPr>
            <a:r>
              <a:rPr lang="en-US" sz="400" dirty="0">
                <a:latin typeface="Courier New" pitchFamily="49" charset="0"/>
              </a:rPr>
              <a:t> </a:t>
            </a:r>
            <a:r>
              <a:rPr lang="en-US" sz="400" dirty="0" smtClean="0">
                <a:latin typeface="Courier New" pitchFamily="49" charset="0"/>
              </a:rPr>
              <a:t>       ?-&gt;1447   </a:t>
            </a:r>
            <a:endParaRPr lang="en-US" sz="400" dirty="0">
              <a:latin typeface="Courier New" pitchFamily="49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484558" y="204432"/>
            <a:ext cx="214314" cy="131305"/>
            <a:chOff x="4476752" y="64271"/>
            <a:chExt cx="95248" cy="131305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2484558" y="359213"/>
            <a:ext cx="214306" cy="131305"/>
            <a:chOff x="4476752" y="64271"/>
            <a:chExt cx="95248" cy="131305"/>
          </a:xfrm>
        </p:grpSpPr>
        <p:cxnSp>
          <p:nvCxnSpPr>
            <p:cNvPr id="12" name="Straight Connector 11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41"/>
          <p:cNvSpPr>
            <a:spLocks noChangeArrowheads="1"/>
          </p:cNvSpPr>
          <p:nvPr/>
        </p:nvSpPr>
        <p:spPr bwMode="auto">
          <a:xfrm>
            <a:off x="2110701" y="449699"/>
            <a:ext cx="712302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r>
              <a:rPr lang="en-US" sz="400" dirty="0" smtClean="0">
                <a:latin typeface="Courier New" pitchFamily="49" charset="0"/>
              </a:rPr>
              <a:t> = ?</a:t>
            </a:r>
          </a:p>
          <a:p>
            <a:pPr>
              <a:lnSpc>
                <a:spcPct val="80000"/>
              </a:lnSpc>
            </a:pPr>
            <a:r>
              <a:rPr lang="en-US" sz="400" dirty="0">
                <a:latin typeface="Courier New" pitchFamily="49" charset="0"/>
              </a:rPr>
              <a:t> </a:t>
            </a:r>
            <a:r>
              <a:rPr lang="en-US" sz="400" dirty="0" smtClean="0">
                <a:latin typeface="Courier New" pitchFamily="49" charset="0"/>
              </a:rPr>
              <a:t>          ?-1470   </a:t>
            </a:r>
            <a:endParaRPr lang="en-US" sz="400" dirty="0">
              <a:latin typeface="Courier New" pitchFamily="49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486012" y="511613"/>
            <a:ext cx="214306" cy="131305"/>
            <a:chOff x="4476752" y="64271"/>
            <a:chExt cx="95248" cy="131305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2357422" y="0"/>
            <a:ext cx="620930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THORNTON WATLASS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6" name="Rectangle 41"/>
          <p:cNvSpPr>
            <a:spLocks noChangeArrowheads="1"/>
          </p:cNvSpPr>
          <p:nvPr/>
        </p:nvSpPr>
        <p:spPr bwMode="auto">
          <a:xfrm>
            <a:off x="2249311" y="602099"/>
            <a:ext cx="1108243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r>
              <a:rPr lang="en-US" sz="400" dirty="0" smtClean="0">
                <a:latin typeface="Courier New" pitchFamily="49" charset="0"/>
              </a:rPr>
              <a:t> = Margaret Montfort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1446-&lt;1520   ?-1521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8726777" y="1160"/>
            <a:ext cx="4077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ELSEWHERE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2" name="Rectangle 41"/>
          <p:cNvSpPr>
            <a:spLocks noChangeArrowheads="1"/>
          </p:cNvSpPr>
          <p:nvPr/>
        </p:nvSpPr>
        <p:spPr bwMode="auto">
          <a:xfrm>
            <a:off x="7550959" y="-24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MASHAM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1589774" y="757478"/>
            <a:ext cx="742758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= Matilda Place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 ?-1515   ?-?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2902280" y="759859"/>
            <a:ext cx="438188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John  =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?-&gt;1520  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9" name="Rectangle 41"/>
          <p:cNvSpPr>
            <a:spLocks noChangeArrowheads="1"/>
          </p:cNvSpPr>
          <p:nvPr/>
        </p:nvSpPr>
        <p:spPr bwMode="auto">
          <a:xfrm>
            <a:off x="3929058" y="759859"/>
            <a:ext cx="4686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  =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?-&gt;1520   ?-?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574474" y="760202"/>
            <a:ext cx="712302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Peter  = ? Burgh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1481-&gt;1531   ?-?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2707708" y="709012"/>
            <a:ext cx="9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693474" y="776693"/>
            <a:ext cx="43200" cy="357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714480" y="752452"/>
            <a:ext cx="6120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3123427" y="771931"/>
            <a:ext cx="43200" cy="357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052121" y="772274"/>
            <a:ext cx="43200" cy="357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7810951" y="772274"/>
            <a:ext cx="43200" cy="3573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754306" y="6010548"/>
            <a:ext cx="803672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 =1697 Mary Greggs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?-? 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44" name="Rectangle 41"/>
          <p:cNvSpPr>
            <a:spLocks noChangeArrowheads="1"/>
          </p:cNvSpPr>
          <p:nvPr/>
        </p:nvSpPr>
        <p:spPr bwMode="auto">
          <a:xfrm>
            <a:off x="5726229" y="6253672"/>
            <a:ext cx="834130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George =1722 Mary </a:t>
            </a:r>
            <a:r>
              <a:rPr lang="en-US" sz="400" dirty="0" err="1" smtClean="0">
                <a:latin typeface="Courier New" pitchFamily="49" charset="0"/>
              </a:rPr>
              <a:t>Bennet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1697-&gt;?   ?-1742</a:t>
            </a:r>
            <a:endParaRPr lang="en-US" sz="400" dirty="0">
              <a:latin typeface="Courier New" pitchFamily="49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857884" y="6072206"/>
            <a:ext cx="158592" cy="219904"/>
            <a:chOff x="4476752" y="64271"/>
            <a:chExt cx="95248" cy="131305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5802162" y="6315586"/>
            <a:ext cx="214306" cy="306000"/>
            <a:chOff x="4476752" y="64271"/>
            <a:chExt cx="95248" cy="131305"/>
          </a:xfrm>
        </p:grpSpPr>
        <p:cxnSp>
          <p:nvCxnSpPr>
            <p:cNvPr id="50" name="Straight Connector 49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41"/>
          <p:cNvSpPr>
            <a:spLocks noChangeArrowheads="1"/>
          </p:cNvSpPr>
          <p:nvPr/>
        </p:nvSpPr>
        <p:spPr bwMode="auto">
          <a:xfrm>
            <a:off x="5513102" y="6582052"/>
            <a:ext cx="681844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r>
              <a:rPr lang="en-US" sz="400" dirty="0" smtClean="0">
                <a:latin typeface="Courier New" pitchFamily="49" charset="0"/>
              </a:rPr>
              <a:t> = ?</a:t>
            </a:r>
          </a:p>
          <a:p>
            <a:pPr>
              <a:lnSpc>
                <a:spcPct val="80000"/>
              </a:lnSpc>
            </a:pPr>
            <a:r>
              <a:rPr lang="en-US" sz="400" dirty="0">
                <a:latin typeface="Courier New" pitchFamily="49" charset="0"/>
              </a:rPr>
              <a:t> </a:t>
            </a:r>
            <a:r>
              <a:rPr lang="en-US" sz="400" dirty="0" smtClean="0">
                <a:latin typeface="Courier New" pitchFamily="49" charset="0"/>
              </a:rPr>
              <a:t>       1729-?   ?-?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59" name="Rectangle 41"/>
          <p:cNvSpPr>
            <a:spLocks noChangeArrowheads="1"/>
          </p:cNvSpPr>
          <p:nvPr/>
        </p:nvSpPr>
        <p:spPr bwMode="auto">
          <a:xfrm>
            <a:off x="5734142" y="6729434"/>
            <a:ext cx="560016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AIKBER FINGHALL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0" name="Rectangle 41"/>
          <p:cNvSpPr>
            <a:spLocks noChangeArrowheads="1"/>
          </p:cNvSpPr>
          <p:nvPr/>
        </p:nvSpPr>
        <p:spPr bwMode="auto">
          <a:xfrm>
            <a:off x="-32" y="160703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1360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2" name="Rectangle 41"/>
          <p:cNvSpPr>
            <a:spLocks noChangeArrowheads="1"/>
          </p:cNvSpPr>
          <p:nvPr/>
        </p:nvSpPr>
        <p:spPr bwMode="auto">
          <a:xfrm>
            <a:off x="-32" y="486940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1420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3" name="Rectangle 41"/>
          <p:cNvSpPr>
            <a:spLocks noChangeArrowheads="1"/>
          </p:cNvSpPr>
          <p:nvPr/>
        </p:nvSpPr>
        <p:spPr bwMode="auto">
          <a:xfrm>
            <a:off x="2349" y="850089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1480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4" name="Rectangle 41"/>
          <p:cNvSpPr>
            <a:spLocks noChangeArrowheads="1"/>
          </p:cNvSpPr>
          <p:nvPr/>
        </p:nvSpPr>
        <p:spPr bwMode="auto">
          <a:xfrm>
            <a:off x="2349" y="1208463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1500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5" name="Rectangle 41"/>
          <p:cNvSpPr>
            <a:spLocks noChangeArrowheads="1"/>
          </p:cNvSpPr>
          <p:nvPr/>
        </p:nvSpPr>
        <p:spPr bwMode="auto">
          <a:xfrm>
            <a:off x="2349" y="1928802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1525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6" name="Rectangle 41"/>
          <p:cNvSpPr>
            <a:spLocks noChangeArrowheads="1"/>
          </p:cNvSpPr>
          <p:nvPr/>
        </p:nvSpPr>
        <p:spPr bwMode="auto">
          <a:xfrm>
            <a:off x="1198" y="2651509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1550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7" name="Rectangle 41"/>
          <p:cNvSpPr>
            <a:spLocks noChangeArrowheads="1"/>
          </p:cNvSpPr>
          <p:nvPr/>
        </p:nvSpPr>
        <p:spPr bwMode="auto">
          <a:xfrm>
            <a:off x="2349" y="3365889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1575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8" name="Rectangle 41"/>
          <p:cNvSpPr>
            <a:spLocks noChangeArrowheads="1"/>
          </p:cNvSpPr>
          <p:nvPr/>
        </p:nvSpPr>
        <p:spPr bwMode="auto">
          <a:xfrm>
            <a:off x="1119" y="4081466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1600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69" name="Rectangle 41"/>
          <p:cNvSpPr>
            <a:spLocks noChangeArrowheads="1"/>
          </p:cNvSpPr>
          <p:nvPr/>
        </p:nvSpPr>
        <p:spPr bwMode="auto">
          <a:xfrm>
            <a:off x="2349" y="4804173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1625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0" name="Rectangle 41"/>
          <p:cNvSpPr>
            <a:spLocks noChangeArrowheads="1"/>
          </p:cNvSpPr>
          <p:nvPr/>
        </p:nvSpPr>
        <p:spPr bwMode="auto">
          <a:xfrm>
            <a:off x="1119" y="5520934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1650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1" name="Rectangle 41"/>
          <p:cNvSpPr>
            <a:spLocks noChangeArrowheads="1"/>
          </p:cNvSpPr>
          <p:nvPr/>
        </p:nvSpPr>
        <p:spPr bwMode="auto">
          <a:xfrm>
            <a:off x="2349" y="6244838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1700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2" name="Rectangle 41"/>
          <p:cNvSpPr>
            <a:spLocks noChangeArrowheads="1"/>
          </p:cNvSpPr>
          <p:nvPr/>
        </p:nvSpPr>
        <p:spPr bwMode="auto">
          <a:xfrm>
            <a:off x="2349" y="6606790"/>
            <a:ext cx="224989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1730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4" name="Rectangle 41"/>
          <p:cNvSpPr>
            <a:spLocks noChangeArrowheads="1"/>
          </p:cNvSpPr>
          <p:nvPr/>
        </p:nvSpPr>
        <p:spPr bwMode="auto">
          <a:xfrm>
            <a:off x="5786446" y="1160"/>
            <a:ext cx="346817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FINGHALL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5" name="Rectangle 41"/>
          <p:cNvSpPr>
            <a:spLocks noChangeArrowheads="1"/>
          </p:cNvSpPr>
          <p:nvPr/>
        </p:nvSpPr>
        <p:spPr bwMode="auto">
          <a:xfrm>
            <a:off x="4352924" y="-214338"/>
            <a:ext cx="438188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EAST WITTON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6" name="Rectangle 41"/>
          <p:cNvSpPr>
            <a:spLocks noChangeArrowheads="1"/>
          </p:cNvSpPr>
          <p:nvPr/>
        </p:nvSpPr>
        <p:spPr bwMode="auto">
          <a:xfrm>
            <a:off x="4898582" y="-24"/>
            <a:ext cx="316360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KILGRAM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7" name="Rectangle 41"/>
          <p:cNvSpPr>
            <a:spLocks noChangeArrowheads="1"/>
          </p:cNvSpPr>
          <p:nvPr/>
        </p:nvSpPr>
        <p:spPr bwMode="auto">
          <a:xfrm>
            <a:off x="4715840" y="3810000"/>
            <a:ext cx="499102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George =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1593-?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Kilgram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in 1626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8" name="Rectangle 41"/>
          <p:cNvSpPr>
            <a:spLocks noChangeArrowheads="1"/>
          </p:cNvSpPr>
          <p:nvPr/>
        </p:nvSpPr>
        <p:spPr bwMode="auto">
          <a:xfrm>
            <a:off x="3067038" y="2619372"/>
            <a:ext cx="590474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 =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?-?   ?-?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79" name="Rectangle 41"/>
          <p:cNvSpPr>
            <a:spLocks noChangeArrowheads="1"/>
          </p:cNvSpPr>
          <p:nvPr/>
        </p:nvSpPr>
        <p:spPr bwMode="auto">
          <a:xfrm>
            <a:off x="3074181" y="3305174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1576-?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80" name="Rectangle 41"/>
          <p:cNvSpPr>
            <a:spLocks noChangeArrowheads="1"/>
          </p:cNvSpPr>
          <p:nvPr/>
        </p:nvSpPr>
        <p:spPr bwMode="auto">
          <a:xfrm>
            <a:off x="3368927" y="3419476"/>
            <a:ext cx="407731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1579-?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81" name="Rectangle 41"/>
          <p:cNvSpPr>
            <a:spLocks noChangeArrowheads="1"/>
          </p:cNvSpPr>
          <p:nvPr/>
        </p:nvSpPr>
        <p:spPr bwMode="auto">
          <a:xfrm>
            <a:off x="3643306" y="3521867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Arthur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1584-?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82" name="Rectangle 41"/>
          <p:cNvSpPr>
            <a:spLocks noChangeArrowheads="1"/>
          </p:cNvSpPr>
          <p:nvPr/>
        </p:nvSpPr>
        <p:spPr bwMode="auto">
          <a:xfrm>
            <a:off x="3857620" y="3626647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1586-?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rot="16200000" flipH="1">
            <a:off x="3170871" y="2989900"/>
            <a:ext cx="616257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293168" y="3301203"/>
            <a:ext cx="1656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272849" y="3319629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3499257" y="3374457"/>
            <a:ext cx="14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3717333" y="3428791"/>
            <a:ext cx="25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3880941" y="3482791"/>
            <a:ext cx="36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4674440" y="3572791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4001923" y="5857892"/>
            <a:ext cx="803672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William =1681 Anne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Burrell  </a:t>
            </a:r>
            <a:r>
              <a:rPr lang="en-US" sz="400" dirty="0" err="1" smtClean="0">
                <a:latin typeface="Courier New" pitchFamily="49" charset="0"/>
              </a:rPr>
              <a:t>Dodsworth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of </a:t>
            </a:r>
            <a:r>
              <a:rPr lang="en-US" sz="400" dirty="0" err="1" smtClean="0">
                <a:latin typeface="Courier New" pitchFamily="49" charset="0"/>
              </a:rPr>
              <a:t>Kilgram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in 1686 1694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94" name="Rectangle 41"/>
          <p:cNvSpPr>
            <a:spLocks noChangeArrowheads="1"/>
          </p:cNvSpPr>
          <p:nvPr/>
        </p:nvSpPr>
        <p:spPr bwMode="auto">
          <a:xfrm>
            <a:off x="4746297" y="4784962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1626-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95" name="Rectangle 41"/>
          <p:cNvSpPr>
            <a:spLocks noChangeArrowheads="1"/>
          </p:cNvSpPr>
          <p:nvPr/>
        </p:nvSpPr>
        <p:spPr bwMode="auto">
          <a:xfrm>
            <a:off x="1565964" y="1486909"/>
            <a:ext cx="651388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Richard = Dorothy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   </a:t>
            </a:r>
            <a:r>
              <a:rPr lang="en-US" sz="400" dirty="0" err="1" smtClean="0">
                <a:latin typeface="Courier New" pitchFamily="49" charset="0"/>
              </a:rPr>
              <a:t>Wyvill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   ?-1578</a:t>
            </a:r>
          </a:p>
        </p:txBody>
      </p:sp>
      <p:sp>
        <p:nvSpPr>
          <p:cNvPr id="96" name="Rectangle 41"/>
          <p:cNvSpPr>
            <a:spLocks noChangeArrowheads="1"/>
          </p:cNvSpPr>
          <p:nvPr/>
        </p:nvSpPr>
        <p:spPr bwMode="auto">
          <a:xfrm>
            <a:off x="2273201" y="1487674"/>
            <a:ext cx="346817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George</a:t>
            </a:r>
          </a:p>
        </p:txBody>
      </p:sp>
      <p:sp>
        <p:nvSpPr>
          <p:cNvPr id="97" name="Rectangle 41"/>
          <p:cNvSpPr>
            <a:spLocks noChangeArrowheads="1"/>
          </p:cNvSpPr>
          <p:nvPr/>
        </p:nvSpPr>
        <p:spPr bwMode="auto">
          <a:xfrm>
            <a:off x="2700297" y="1490650"/>
            <a:ext cx="346817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Geoffrey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1530745" y="1138176"/>
            <a:ext cx="638937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1791499" y="1455167"/>
            <a:ext cx="1080000" cy="234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1756673" y="1487114"/>
            <a:ext cx="63894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2443663" y="1490635"/>
            <a:ext cx="63894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2834187" y="1491141"/>
            <a:ext cx="63894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1910206" y="2471990"/>
            <a:ext cx="468645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= Anne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</a:t>
            </a:r>
            <a:r>
              <a:rPr lang="en-US" sz="400" dirty="0" err="1" smtClean="0">
                <a:latin typeface="Courier New" pitchFamily="49" charset="0"/>
              </a:rPr>
              <a:t>Rokeby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?-1602</a:t>
            </a:r>
          </a:p>
        </p:txBody>
      </p:sp>
      <p:cxnSp>
        <p:nvCxnSpPr>
          <p:cNvPr id="98" name="Straight Connector 97"/>
          <p:cNvCxnSpPr/>
          <p:nvPr/>
        </p:nvCxnSpPr>
        <p:spPr>
          <a:xfrm rot="5400000">
            <a:off x="1469267" y="1997049"/>
            <a:ext cx="90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159643" y="2445535"/>
            <a:ext cx="828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1959145" y="2473306"/>
            <a:ext cx="5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252386" y="-24"/>
            <a:ext cx="4077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ELSEWHERE  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110" name="Rectangle 41"/>
          <p:cNvSpPr>
            <a:spLocks noChangeArrowheads="1"/>
          </p:cNvSpPr>
          <p:nvPr/>
        </p:nvSpPr>
        <p:spPr bwMode="auto">
          <a:xfrm>
            <a:off x="1001064" y="2471990"/>
            <a:ext cx="499102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Robert = ? 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Jolby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 rot="5400000">
            <a:off x="1132643" y="2473306"/>
            <a:ext cx="5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41"/>
          <p:cNvSpPr>
            <a:spLocks noChangeArrowheads="1"/>
          </p:cNvSpPr>
          <p:nvPr/>
        </p:nvSpPr>
        <p:spPr bwMode="auto">
          <a:xfrm>
            <a:off x="961198" y="3181608"/>
            <a:ext cx="681844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Rowland = Margaret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   </a:t>
            </a:r>
            <a:r>
              <a:rPr lang="en-US" sz="400" dirty="0" err="1" smtClean="0">
                <a:latin typeface="Courier New" pitchFamily="49" charset="0"/>
              </a:rPr>
              <a:t>Wyvill</a:t>
            </a:r>
            <a:endParaRPr lang="en-US" sz="400" dirty="0" smtClean="0">
              <a:latin typeface="Courier New" pitchFamily="49" charset="0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158274" y="2534476"/>
            <a:ext cx="162000" cy="680210"/>
            <a:chOff x="390424" y="2534476"/>
            <a:chExt cx="162000" cy="551620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300422" y="2786476"/>
              <a:ext cx="504000" cy="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365881" y="3059096"/>
              <a:ext cx="54000" cy="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390424" y="3031325"/>
              <a:ext cx="162000" cy="0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Rectangle 41"/>
          <p:cNvSpPr>
            <a:spLocks noChangeArrowheads="1"/>
          </p:cNvSpPr>
          <p:nvPr/>
        </p:nvSpPr>
        <p:spPr bwMode="auto">
          <a:xfrm>
            <a:off x="1603641" y="3132793"/>
            <a:ext cx="68184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John = Winifred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1570-    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1644    ?-1627</a:t>
            </a:r>
          </a:p>
        </p:txBody>
      </p:sp>
      <p:sp>
        <p:nvSpPr>
          <p:cNvPr id="117" name="Rectangle 41"/>
          <p:cNvSpPr>
            <a:spLocks noChangeArrowheads="1"/>
          </p:cNvSpPr>
          <p:nvPr/>
        </p:nvSpPr>
        <p:spPr bwMode="auto">
          <a:xfrm>
            <a:off x="2218011" y="3133558"/>
            <a:ext cx="346817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Richard</a:t>
            </a:r>
          </a:p>
        </p:txBody>
      </p:sp>
      <p:sp>
        <p:nvSpPr>
          <p:cNvPr id="118" name="Rectangle 41"/>
          <p:cNvSpPr>
            <a:spLocks noChangeArrowheads="1"/>
          </p:cNvSpPr>
          <p:nvPr/>
        </p:nvSpPr>
        <p:spPr bwMode="auto">
          <a:xfrm>
            <a:off x="2532100" y="3136534"/>
            <a:ext cx="316360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Thomas</a:t>
            </a:r>
          </a:p>
        </p:txBody>
      </p:sp>
      <p:cxnSp>
        <p:nvCxnSpPr>
          <p:cNvPr id="120" name="Straight Connector 119"/>
          <p:cNvCxnSpPr/>
          <p:nvPr/>
        </p:nvCxnSpPr>
        <p:spPr>
          <a:xfrm rot="5400000">
            <a:off x="1818258" y="2823851"/>
            <a:ext cx="585185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48926" y="3111994"/>
            <a:ext cx="1080000" cy="2151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1816788" y="3141253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>
            <a:off x="2399601" y="3144478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2685353" y="3144942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41"/>
          <p:cNvSpPr>
            <a:spLocks noChangeArrowheads="1"/>
          </p:cNvSpPr>
          <p:nvPr/>
        </p:nvSpPr>
        <p:spPr bwMode="auto">
          <a:xfrm>
            <a:off x="1285852" y="3892412"/>
            <a:ext cx="285903" cy="3681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1595-?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=1615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Frances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Hutton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?-1642</a:t>
            </a:r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891642" y="4053150"/>
            <a:ext cx="407731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1601-?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Margaret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Fulthorpe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28" name="Rectangle 41"/>
          <p:cNvSpPr>
            <a:spLocks noChangeArrowheads="1"/>
          </p:cNvSpPr>
          <p:nvPr/>
        </p:nvSpPr>
        <p:spPr bwMode="auto">
          <a:xfrm>
            <a:off x="1571604" y="4074579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1600-?</a:t>
            </a:r>
          </a:p>
        </p:txBody>
      </p:sp>
      <p:cxnSp>
        <p:nvCxnSpPr>
          <p:cNvPr id="130" name="Straight Connector 129"/>
          <p:cNvCxnSpPr/>
          <p:nvPr/>
        </p:nvCxnSpPr>
        <p:spPr>
          <a:xfrm rot="5400000">
            <a:off x="1617750" y="3528111"/>
            <a:ext cx="669709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1096432" y="3857873"/>
            <a:ext cx="1080000" cy="2462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1409529" y="3891358"/>
            <a:ext cx="66971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5400000">
            <a:off x="986051" y="3969563"/>
            <a:ext cx="216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1566163" y="3988094"/>
            <a:ext cx="25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41"/>
          <p:cNvSpPr>
            <a:spLocks noChangeArrowheads="1"/>
          </p:cNvSpPr>
          <p:nvPr/>
        </p:nvSpPr>
        <p:spPr bwMode="auto">
          <a:xfrm>
            <a:off x="1793564" y="4386274"/>
            <a:ext cx="285903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1613-?</a:t>
            </a:r>
          </a:p>
        </p:txBody>
      </p:sp>
      <p:cxnSp>
        <p:nvCxnSpPr>
          <p:cNvPr id="136" name="Straight Connector 135"/>
          <p:cNvCxnSpPr/>
          <p:nvPr/>
        </p:nvCxnSpPr>
        <p:spPr>
          <a:xfrm rot="5400000">
            <a:off x="1666590" y="4132390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41"/>
          <p:cNvSpPr>
            <a:spLocks noChangeArrowheads="1"/>
          </p:cNvSpPr>
          <p:nvPr/>
        </p:nvSpPr>
        <p:spPr bwMode="auto">
          <a:xfrm>
            <a:off x="7429520" y="1420666"/>
            <a:ext cx="4077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</p:txBody>
      </p:sp>
      <p:sp>
        <p:nvSpPr>
          <p:cNvPr id="138" name="Rectangle 41"/>
          <p:cNvSpPr>
            <a:spLocks noChangeArrowheads="1"/>
          </p:cNvSpPr>
          <p:nvPr/>
        </p:nvSpPr>
        <p:spPr bwMode="auto">
          <a:xfrm>
            <a:off x="7715272" y="1421431"/>
            <a:ext cx="346817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John</a:t>
            </a:r>
          </a:p>
        </p:txBody>
      </p:sp>
      <p:sp>
        <p:nvSpPr>
          <p:cNvPr id="139" name="Rectangle 41"/>
          <p:cNvSpPr>
            <a:spLocks noChangeArrowheads="1"/>
          </p:cNvSpPr>
          <p:nvPr/>
        </p:nvSpPr>
        <p:spPr bwMode="auto">
          <a:xfrm>
            <a:off x="8401927" y="1424407"/>
            <a:ext cx="742758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Simon = Agnes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  of   Harrison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Settrington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rot="5400000">
            <a:off x="7694145" y="1111724"/>
            <a:ext cx="585185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7646713" y="1399867"/>
            <a:ext cx="1080000" cy="2151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5400000">
            <a:off x="7614575" y="1429126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5400000">
            <a:off x="7930684" y="1432351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8692089" y="1432815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41"/>
          <p:cNvSpPr>
            <a:spLocks noChangeArrowheads="1"/>
          </p:cNvSpPr>
          <p:nvPr/>
        </p:nvSpPr>
        <p:spPr bwMode="auto">
          <a:xfrm>
            <a:off x="71406" y="1500174"/>
            <a:ext cx="316360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Lancelot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West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Witton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48" name="Rectangle 41"/>
          <p:cNvSpPr>
            <a:spLocks noChangeArrowheads="1"/>
          </p:cNvSpPr>
          <p:nvPr/>
        </p:nvSpPr>
        <p:spPr bwMode="auto">
          <a:xfrm>
            <a:off x="2655776" y="1257544"/>
            <a:ext cx="773216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 = </a:t>
            </a:r>
            <a:r>
              <a:rPr lang="en-US" sz="400" dirty="0" err="1" smtClean="0">
                <a:latin typeface="Courier New" pitchFamily="49" charset="0"/>
              </a:rPr>
              <a:t>Cecilie</a:t>
            </a:r>
            <a:r>
              <a:rPr lang="en-US" sz="400" dirty="0" smtClean="0">
                <a:latin typeface="Courier New" pitchFamily="49" charset="0"/>
              </a:rPr>
              <a:t>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&lt;1495-   ?-?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 rot="5400000">
            <a:off x="2626084" y="952903"/>
            <a:ext cx="571504" cy="108696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41"/>
          <p:cNvSpPr>
            <a:spLocks noChangeArrowheads="1"/>
          </p:cNvSpPr>
          <p:nvPr/>
        </p:nvSpPr>
        <p:spPr bwMode="auto">
          <a:xfrm>
            <a:off x="580996" y="1052498"/>
            <a:ext cx="316360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Aysgarth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?-1548</a:t>
            </a:r>
          </a:p>
        </p:txBody>
      </p:sp>
      <p:cxnSp>
        <p:nvCxnSpPr>
          <p:cNvPr id="155" name="Straight Connector 154"/>
          <p:cNvCxnSpPr/>
          <p:nvPr/>
        </p:nvCxnSpPr>
        <p:spPr>
          <a:xfrm>
            <a:off x="520779" y="1037870"/>
            <a:ext cx="202498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rot="5400000">
            <a:off x="697510" y="1059470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496293" y="1059804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41"/>
          <p:cNvSpPr>
            <a:spLocks noChangeArrowheads="1"/>
          </p:cNvSpPr>
          <p:nvPr/>
        </p:nvSpPr>
        <p:spPr bwMode="auto">
          <a:xfrm>
            <a:off x="357158" y="1051473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Edmund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59" name="Rectangle 41"/>
          <p:cNvSpPr>
            <a:spLocks noChangeArrowheads="1"/>
          </p:cNvSpPr>
          <p:nvPr/>
        </p:nvSpPr>
        <p:spPr bwMode="auto">
          <a:xfrm>
            <a:off x="602893" y="1538440"/>
            <a:ext cx="468645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Christopher,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James,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</a:t>
            </a:r>
          </a:p>
        </p:txBody>
      </p:sp>
      <p:cxnSp>
        <p:nvCxnSpPr>
          <p:cNvPr id="160" name="Straight Connector 159"/>
          <p:cNvCxnSpPr/>
          <p:nvPr/>
        </p:nvCxnSpPr>
        <p:spPr>
          <a:xfrm rot="5400000">
            <a:off x="582253" y="1427612"/>
            <a:ext cx="288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41"/>
          <p:cNvSpPr>
            <a:spLocks noChangeArrowheads="1"/>
          </p:cNvSpPr>
          <p:nvPr/>
        </p:nvSpPr>
        <p:spPr bwMode="auto">
          <a:xfrm>
            <a:off x="445263" y="1477883"/>
            <a:ext cx="1945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</p:txBody>
      </p:sp>
      <p:cxnSp>
        <p:nvCxnSpPr>
          <p:cNvPr id="162" name="Straight Connector 161"/>
          <p:cNvCxnSpPr/>
          <p:nvPr/>
        </p:nvCxnSpPr>
        <p:spPr>
          <a:xfrm rot="5400000">
            <a:off x="341463" y="1323319"/>
            <a:ext cx="36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41"/>
          <p:cNvSpPr>
            <a:spLocks noChangeArrowheads="1"/>
          </p:cNvSpPr>
          <p:nvPr/>
        </p:nvSpPr>
        <p:spPr bwMode="auto">
          <a:xfrm>
            <a:off x="877007" y="1054879"/>
            <a:ext cx="1945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</p:txBody>
      </p:sp>
      <p:sp>
        <p:nvSpPr>
          <p:cNvPr id="164" name="Rectangle 41"/>
          <p:cNvSpPr>
            <a:spLocks noChangeArrowheads="1"/>
          </p:cNvSpPr>
          <p:nvPr/>
        </p:nvSpPr>
        <p:spPr bwMode="auto">
          <a:xfrm>
            <a:off x="861986" y="1468024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Edmund</a:t>
            </a:r>
          </a:p>
        </p:txBody>
      </p:sp>
      <p:cxnSp>
        <p:nvCxnSpPr>
          <p:cNvPr id="165" name="Straight Connector 164"/>
          <p:cNvCxnSpPr/>
          <p:nvPr/>
        </p:nvCxnSpPr>
        <p:spPr>
          <a:xfrm rot="5400000">
            <a:off x="798671" y="1317793"/>
            <a:ext cx="36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rot="10800000" flipH="1">
            <a:off x="791377" y="1115011"/>
            <a:ext cx="108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41"/>
          <p:cNvSpPr>
            <a:spLocks noChangeArrowheads="1"/>
          </p:cNvSpPr>
          <p:nvPr/>
        </p:nvSpPr>
        <p:spPr bwMode="auto">
          <a:xfrm>
            <a:off x="1071538" y="1178963"/>
            <a:ext cx="773216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 = </a:t>
            </a:r>
            <a:r>
              <a:rPr lang="en-US" sz="400" dirty="0" err="1" smtClean="0">
                <a:latin typeface="Courier New" pitchFamily="49" charset="0"/>
              </a:rPr>
              <a:t>Maybell</a:t>
            </a:r>
            <a:r>
              <a:rPr lang="en-US" sz="400" dirty="0" smtClean="0">
                <a:latin typeface="Courier New" pitchFamily="49" charset="0"/>
              </a:rPr>
              <a:t>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?-1551   ?-?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of </a:t>
            </a:r>
            <a:r>
              <a:rPr lang="en-US" sz="400" dirty="0" err="1" smtClean="0">
                <a:latin typeface="Courier New" pitchFamily="49" charset="0"/>
              </a:rPr>
              <a:t>Jolby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174" name="Rectangle 41"/>
          <p:cNvSpPr>
            <a:spLocks noChangeArrowheads="1"/>
          </p:cNvSpPr>
          <p:nvPr/>
        </p:nvSpPr>
        <p:spPr bwMode="auto">
          <a:xfrm>
            <a:off x="1352873" y="1752754"/>
            <a:ext cx="316360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Roland,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Francis,</a:t>
            </a:r>
          </a:p>
        </p:txBody>
      </p:sp>
      <p:cxnSp>
        <p:nvCxnSpPr>
          <p:cNvPr id="175" name="Straight Connector 174"/>
          <p:cNvCxnSpPr/>
          <p:nvPr/>
        </p:nvCxnSpPr>
        <p:spPr>
          <a:xfrm rot="5400000">
            <a:off x="1213499" y="1512994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41"/>
          <p:cNvSpPr>
            <a:spLocks noChangeArrowheads="1"/>
          </p:cNvSpPr>
          <p:nvPr/>
        </p:nvSpPr>
        <p:spPr bwMode="auto">
          <a:xfrm>
            <a:off x="612302" y="2708498"/>
            <a:ext cx="346817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Hornby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Castle</a:t>
            </a:r>
          </a:p>
        </p:txBody>
      </p:sp>
      <p:sp>
        <p:nvSpPr>
          <p:cNvPr id="177" name="Rectangle 41"/>
          <p:cNvSpPr>
            <a:spLocks noChangeArrowheads="1"/>
          </p:cNvSpPr>
          <p:nvPr/>
        </p:nvSpPr>
        <p:spPr bwMode="auto">
          <a:xfrm>
            <a:off x="6572264" y="-24"/>
            <a:ext cx="316360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PATRICK</a:t>
            </a:r>
            <a:br>
              <a:rPr lang="en-US" sz="400" dirty="0" smtClean="0">
                <a:latin typeface="Courier New" pitchFamily="49" charset="0"/>
              </a:rPr>
            </a:br>
            <a:r>
              <a:rPr lang="en-US" sz="400" dirty="0" smtClean="0">
                <a:latin typeface="Courier New" pitchFamily="49" charset="0"/>
              </a:rPr>
              <a:t>BROMPTON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178" name="Rectangle 41"/>
          <p:cNvSpPr>
            <a:spLocks noChangeArrowheads="1"/>
          </p:cNvSpPr>
          <p:nvPr/>
        </p:nvSpPr>
        <p:spPr bwMode="auto">
          <a:xfrm>
            <a:off x="6572264" y="1428736"/>
            <a:ext cx="407731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?-1560</a:t>
            </a:r>
          </a:p>
        </p:txBody>
      </p:sp>
      <p:sp>
        <p:nvSpPr>
          <p:cNvPr id="179" name="Rectangle 41"/>
          <p:cNvSpPr>
            <a:spLocks noChangeArrowheads="1"/>
          </p:cNvSpPr>
          <p:nvPr/>
        </p:nvSpPr>
        <p:spPr bwMode="auto">
          <a:xfrm>
            <a:off x="2840821" y="3138486"/>
            <a:ext cx="285903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1560-</a:t>
            </a:r>
          </a:p>
        </p:txBody>
      </p:sp>
      <p:cxnSp>
        <p:nvCxnSpPr>
          <p:cNvPr id="180" name="Straight Connector 179"/>
          <p:cNvCxnSpPr/>
          <p:nvPr/>
        </p:nvCxnSpPr>
        <p:spPr>
          <a:xfrm rot="5400000">
            <a:off x="2897278" y="3146316"/>
            <a:ext cx="58518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41"/>
          <p:cNvSpPr>
            <a:spLocks noChangeArrowheads="1"/>
          </p:cNvSpPr>
          <p:nvPr/>
        </p:nvSpPr>
        <p:spPr bwMode="auto">
          <a:xfrm>
            <a:off x="6643702" y="2452246"/>
            <a:ext cx="316360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Gavinus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=1569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Margaret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Haw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82" name="Rectangle 41"/>
          <p:cNvSpPr>
            <a:spLocks noChangeArrowheads="1"/>
          </p:cNvSpPr>
          <p:nvPr/>
        </p:nvSpPr>
        <p:spPr bwMode="auto">
          <a:xfrm>
            <a:off x="2714612" y="1592541"/>
            <a:ext cx="377274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Jeffrey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Ripon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?-1569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 daughter</a:t>
            </a:r>
          </a:p>
        </p:txBody>
      </p:sp>
      <p:sp>
        <p:nvSpPr>
          <p:cNvPr id="183" name="Rectangle 41"/>
          <p:cNvSpPr>
            <a:spLocks noChangeArrowheads="1"/>
          </p:cNvSpPr>
          <p:nvPr/>
        </p:nvSpPr>
        <p:spPr bwMode="auto">
          <a:xfrm>
            <a:off x="6643702" y="3214686"/>
            <a:ext cx="285903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1570-?</a:t>
            </a:r>
          </a:p>
        </p:txBody>
      </p:sp>
      <p:sp>
        <p:nvSpPr>
          <p:cNvPr id="184" name="Rectangle 41"/>
          <p:cNvSpPr>
            <a:spLocks noChangeArrowheads="1"/>
          </p:cNvSpPr>
          <p:nvPr/>
        </p:nvSpPr>
        <p:spPr bwMode="auto">
          <a:xfrm>
            <a:off x="8572377" y="2456088"/>
            <a:ext cx="285903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=1571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Dorothy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Roper</a:t>
            </a:r>
          </a:p>
        </p:txBody>
      </p:sp>
      <p:sp>
        <p:nvSpPr>
          <p:cNvPr id="185" name="Rectangle 41"/>
          <p:cNvSpPr>
            <a:spLocks noChangeArrowheads="1"/>
          </p:cNvSpPr>
          <p:nvPr/>
        </p:nvSpPr>
        <p:spPr bwMode="auto">
          <a:xfrm>
            <a:off x="8594425" y="3202186"/>
            <a:ext cx="438188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Anthony,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 rot="5400000">
            <a:off x="8445404" y="2961638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41"/>
          <p:cNvSpPr>
            <a:spLocks noChangeArrowheads="1"/>
          </p:cNvSpPr>
          <p:nvPr/>
        </p:nvSpPr>
        <p:spPr bwMode="auto">
          <a:xfrm>
            <a:off x="8093359" y="2659254"/>
            <a:ext cx="407731" cy="3681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Pickhill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=1573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Alice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Coots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89" name="Rectangle 41"/>
          <p:cNvSpPr>
            <a:spLocks noChangeArrowheads="1"/>
          </p:cNvSpPr>
          <p:nvPr/>
        </p:nvSpPr>
        <p:spPr bwMode="auto">
          <a:xfrm>
            <a:off x="428596" y="2922812"/>
            <a:ext cx="712302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Francis =1576 Alice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Hornby</a:t>
            </a:r>
            <a:r>
              <a:rPr lang="en-US" sz="400" dirty="0" smtClean="0">
                <a:latin typeface="Courier New" pitchFamily="49" charset="0"/>
              </a:rPr>
              <a:t>     Conyers</a:t>
            </a:r>
          </a:p>
        </p:txBody>
      </p:sp>
      <p:sp>
        <p:nvSpPr>
          <p:cNvPr id="190" name="Rectangle 41"/>
          <p:cNvSpPr>
            <a:spLocks noChangeArrowheads="1"/>
          </p:cNvSpPr>
          <p:nvPr/>
        </p:nvSpPr>
        <p:spPr bwMode="auto">
          <a:xfrm>
            <a:off x="397988" y="1857364"/>
            <a:ext cx="316360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Vincent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Aysgarth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91" name="Rectangle 41"/>
          <p:cNvSpPr>
            <a:spLocks noChangeArrowheads="1"/>
          </p:cNvSpPr>
          <p:nvPr/>
        </p:nvSpPr>
        <p:spPr bwMode="auto">
          <a:xfrm>
            <a:off x="8572528" y="3516510"/>
            <a:ext cx="407731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Pickhill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92" name="Rectangle 41"/>
          <p:cNvSpPr>
            <a:spLocks noChangeArrowheads="1"/>
          </p:cNvSpPr>
          <p:nvPr/>
        </p:nvSpPr>
        <p:spPr bwMode="auto">
          <a:xfrm>
            <a:off x="1700194" y="2469609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?-1582</a:t>
            </a:r>
          </a:p>
        </p:txBody>
      </p:sp>
      <p:sp>
        <p:nvSpPr>
          <p:cNvPr id="193" name="Rectangle 41"/>
          <p:cNvSpPr>
            <a:spLocks noChangeArrowheads="1"/>
          </p:cNvSpPr>
          <p:nvPr/>
        </p:nvSpPr>
        <p:spPr bwMode="auto">
          <a:xfrm>
            <a:off x="6643702" y="2895762"/>
            <a:ext cx="285903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=1584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Dorothy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Gyll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194" name="Rectangle 41"/>
          <p:cNvSpPr>
            <a:spLocks noChangeArrowheads="1"/>
          </p:cNvSpPr>
          <p:nvPr/>
        </p:nvSpPr>
        <p:spPr bwMode="auto">
          <a:xfrm>
            <a:off x="4041822" y="3779047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Edward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1587-?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195" name="Straight Connector 194"/>
          <p:cNvCxnSpPr/>
          <p:nvPr/>
        </p:nvCxnSpPr>
        <p:spPr>
          <a:xfrm rot="5400000">
            <a:off x="4005676" y="3554791"/>
            <a:ext cx="50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Rectangle 41"/>
          <p:cNvSpPr>
            <a:spLocks noChangeArrowheads="1"/>
          </p:cNvSpPr>
          <p:nvPr/>
        </p:nvSpPr>
        <p:spPr bwMode="auto">
          <a:xfrm>
            <a:off x="1000100" y="1857364"/>
            <a:ext cx="346817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Roland =?</a:t>
            </a:r>
          </a:p>
        </p:txBody>
      </p:sp>
      <p:grpSp>
        <p:nvGrpSpPr>
          <p:cNvPr id="197" name="Group 196"/>
          <p:cNvGrpSpPr/>
          <p:nvPr/>
        </p:nvGrpSpPr>
        <p:grpSpPr>
          <a:xfrm>
            <a:off x="642910" y="1928802"/>
            <a:ext cx="626275" cy="571504"/>
            <a:chOff x="4476752" y="64271"/>
            <a:chExt cx="95248" cy="131305"/>
          </a:xfrm>
        </p:grpSpPr>
        <p:cxnSp>
          <p:nvCxnSpPr>
            <p:cNvPr id="198" name="Straight Connector 197"/>
            <p:cNvCxnSpPr/>
            <p:nvPr/>
          </p:nvCxnSpPr>
          <p:spPr>
            <a:xfrm rot="5400000">
              <a:off x="4526206" y="108477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4479619" y="152376"/>
              <a:ext cx="900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rot="5400000">
              <a:off x="4455946" y="173182"/>
              <a:ext cx="43200" cy="1588"/>
            </a:xfrm>
            <a:prstGeom prst="line">
              <a:avLst/>
            </a:prstGeom>
            <a:ln>
              <a:solidFill>
                <a:schemeClr val="accent1">
                  <a:shade val="95000"/>
                  <a:satMod val="105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1" name="Rectangle 41"/>
          <p:cNvSpPr>
            <a:spLocks noChangeArrowheads="1"/>
          </p:cNvSpPr>
          <p:nvPr/>
        </p:nvSpPr>
        <p:spPr bwMode="auto">
          <a:xfrm>
            <a:off x="590528" y="2471990"/>
            <a:ext cx="37727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 = Agnes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?-1587</a:t>
            </a:r>
          </a:p>
        </p:txBody>
      </p:sp>
      <p:sp>
        <p:nvSpPr>
          <p:cNvPr id="202" name="Rectangle 41"/>
          <p:cNvSpPr>
            <a:spLocks noChangeArrowheads="1"/>
          </p:cNvSpPr>
          <p:nvPr/>
        </p:nvSpPr>
        <p:spPr bwMode="auto">
          <a:xfrm>
            <a:off x="78549" y="2852734"/>
            <a:ext cx="407731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Ripon</a:t>
            </a:r>
          </a:p>
        </p:txBody>
      </p:sp>
      <p:sp>
        <p:nvSpPr>
          <p:cNvPr id="203" name="Rectangle 41"/>
          <p:cNvSpPr>
            <a:spLocks noChangeArrowheads="1"/>
          </p:cNvSpPr>
          <p:nvPr/>
        </p:nvSpPr>
        <p:spPr bwMode="auto">
          <a:xfrm>
            <a:off x="142844" y="3686436"/>
            <a:ext cx="316360" cy="3681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Edward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1587-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=1618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Ripon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Charity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</a:t>
            </a:r>
          </a:p>
        </p:txBody>
      </p:sp>
      <p:cxnSp>
        <p:nvCxnSpPr>
          <p:cNvPr id="204" name="Straight Connector 203"/>
          <p:cNvCxnSpPr/>
          <p:nvPr/>
        </p:nvCxnSpPr>
        <p:spPr>
          <a:xfrm rot="5400000">
            <a:off x="-86530" y="3353229"/>
            <a:ext cx="72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tangle 41"/>
          <p:cNvSpPr>
            <a:spLocks noChangeArrowheads="1"/>
          </p:cNvSpPr>
          <p:nvPr/>
        </p:nvSpPr>
        <p:spPr bwMode="auto">
          <a:xfrm>
            <a:off x="7368455" y="2928934"/>
            <a:ext cx="346817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Masham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=1591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Phillis</a:t>
            </a:r>
            <a:r>
              <a:rPr lang="en-US" sz="400" dirty="0" smtClean="0">
                <a:latin typeface="Courier New" pitchFamily="49" charset="0"/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Williams?</a:t>
            </a:r>
          </a:p>
        </p:txBody>
      </p:sp>
      <p:sp>
        <p:nvSpPr>
          <p:cNvPr id="207" name="Rectangle 41"/>
          <p:cNvSpPr>
            <a:spLocks noChangeArrowheads="1"/>
          </p:cNvSpPr>
          <p:nvPr/>
        </p:nvSpPr>
        <p:spPr bwMode="auto">
          <a:xfrm>
            <a:off x="5338201" y="2706536"/>
            <a:ext cx="986415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George = Anne = </a:t>
            </a:r>
            <a:r>
              <a:rPr lang="en-US" sz="400" dirty="0" err="1" smtClean="0">
                <a:latin typeface="Courier New" pitchFamily="49" charset="0"/>
              </a:rPr>
              <a:t>Silvester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?-1598  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gentleman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Ruswick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08" name="Rectangle 41"/>
          <p:cNvSpPr>
            <a:spLocks noChangeArrowheads="1"/>
          </p:cNvSpPr>
          <p:nvPr/>
        </p:nvSpPr>
        <p:spPr bwMode="auto">
          <a:xfrm>
            <a:off x="5000628" y="2728730"/>
            <a:ext cx="37727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Robert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</a:t>
            </a:r>
            <a:r>
              <a:rPr lang="en-US" sz="400" dirty="0" err="1" smtClean="0">
                <a:latin typeface="Courier New" pitchFamily="49" charset="0"/>
              </a:rPr>
              <a:t>Rookwith</a:t>
            </a:r>
            <a:r>
              <a:rPr lang="en-US" sz="400" dirty="0" smtClean="0">
                <a:latin typeface="Courier New" pitchFamily="49" charset="0"/>
              </a:rPr>
              <a:t>?</a:t>
            </a:r>
          </a:p>
        </p:txBody>
      </p:sp>
      <p:sp>
        <p:nvSpPr>
          <p:cNvPr id="209" name="Rectangle 41"/>
          <p:cNvSpPr>
            <a:spLocks noChangeArrowheads="1"/>
          </p:cNvSpPr>
          <p:nvPr/>
        </p:nvSpPr>
        <p:spPr bwMode="auto">
          <a:xfrm>
            <a:off x="5479647" y="3518289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</p:txBody>
      </p:sp>
      <p:cxnSp>
        <p:nvCxnSpPr>
          <p:cNvPr id="210" name="Straight Connector 209"/>
          <p:cNvCxnSpPr/>
          <p:nvPr/>
        </p:nvCxnSpPr>
        <p:spPr>
          <a:xfrm rot="5400000">
            <a:off x="4881398" y="3219994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5189350" y="3520670"/>
            <a:ext cx="43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5400000">
            <a:off x="5592045" y="3542270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41"/>
          <p:cNvSpPr>
            <a:spLocks noChangeArrowheads="1"/>
          </p:cNvSpPr>
          <p:nvPr/>
        </p:nvSpPr>
        <p:spPr bwMode="auto">
          <a:xfrm>
            <a:off x="5306456" y="3520670"/>
            <a:ext cx="194531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</p:txBody>
      </p:sp>
      <p:cxnSp>
        <p:nvCxnSpPr>
          <p:cNvPr id="214" name="Straight Connector 213"/>
          <p:cNvCxnSpPr/>
          <p:nvPr/>
        </p:nvCxnSpPr>
        <p:spPr>
          <a:xfrm rot="5400000">
            <a:off x="5390282" y="3544651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41"/>
          <p:cNvSpPr>
            <a:spLocks noChangeArrowheads="1"/>
          </p:cNvSpPr>
          <p:nvPr/>
        </p:nvSpPr>
        <p:spPr bwMode="auto">
          <a:xfrm>
            <a:off x="7072179" y="2786058"/>
            <a:ext cx="285903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Masham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16" name="Rectangle 41"/>
          <p:cNvSpPr>
            <a:spLocks noChangeArrowheads="1"/>
          </p:cNvSpPr>
          <p:nvPr/>
        </p:nvSpPr>
        <p:spPr bwMode="auto">
          <a:xfrm>
            <a:off x="7072330" y="3485712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</p:txBody>
      </p:sp>
      <p:cxnSp>
        <p:nvCxnSpPr>
          <p:cNvPr id="217" name="Straight Connector 216"/>
          <p:cNvCxnSpPr/>
          <p:nvPr/>
        </p:nvCxnSpPr>
        <p:spPr>
          <a:xfrm rot="5400000">
            <a:off x="6897301" y="3218248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Rectangle 41"/>
          <p:cNvSpPr>
            <a:spLocks noChangeArrowheads="1"/>
          </p:cNvSpPr>
          <p:nvPr/>
        </p:nvSpPr>
        <p:spPr bwMode="auto">
          <a:xfrm>
            <a:off x="6295504" y="2725328"/>
            <a:ext cx="37727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smtClean="0">
                <a:latin typeface="Courier New" pitchFamily="49" charset="0"/>
              </a:rPr>
              <a:t>Silvester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?</a:t>
            </a:r>
            <a:r>
              <a:rPr lang="en-US" sz="400" dirty="0" err="1" smtClean="0">
                <a:latin typeface="Courier New" pitchFamily="49" charset="0"/>
              </a:rPr>
              <a:t>andon</a:t>
            </a:r>
            <a:r>
              <a:rPr lang="en-US" sz="400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by ?</a:t>
            </a:r>
          </a:p>
        </p:txBody>
      </p:sp>
      <p:cxnSp>
        <p:nvCxnSpPr>
          <p:cNvPr id="219" name="Straight Connector 218"/>
          <p:cNvCxnSpPr/>
          <p:nvPr/>
        </p:nvCxnSpPr>
        <p:spPr>
          <a:xfrm rot="5400000">
            <a:off x="6152464" y="3209908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41"/>
          <p:cNvSpPr>
            <a:spLocks noChangeArrowheads="1"/>
          </p:cNvSpPr>
          <p:nvPr/>
        </p:nvSpPr>
        <p:spPr bwMode="auto">
          <a:xfrm>
            <a:off x="6350657" y="3508765"/>
            <a:ext cx="285903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Richard</a:t>
            </a:r>
          </a:p>
        </p:txBody>
      </p:sp>
      <p:cxnSp>
        <p:nvCxnSpPr>
          <p:cNvPr id="221" name="Straight Connector 220"/>
          <p:cNvCxnSpPr/>
          <p:nvPr/>
        </p:nvCxnSpPr>
        <p:spPr>
          <a:xfrm flipV="1">
            <a:off x="5254074" y="2786058"/>
            <a:ext cx="246620" cy="43659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5669761" y="2786058"/>
            <a:ext cx="651934" cy="494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endCxn id="215" idx="1"/>
          </p:cNvCxnSpPr>
          <p:nvPr/>
        </p:nvCxnSpPr>
        <p:spPr>
          <a:xfrm>
            <a:off x="5715008" y="2857496"/>
            <a:ext cx="1357171" cy="15697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1214414" y="2928934"/>
            <a:ext cx="4357718" cy="285754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Rectangle 41"/>
          <p:cNvSpPr>
            <a:spLocks noChangeArrowheads="1"/>
          </p:cNvSpPr>
          <p:nvPr/>
        </p:nvSpPr>
        <p:spPr bwMode="auto">
          <a:xfrm>
            <a:off x="4688685" y="2915824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cousin</a:t>
            </a:r>
          </a:p>
        </p:txBody>
      </p:sp>
      <p:sp>
        <p:nvSpPr>
          <p:cNvPr id="246" name="Rectangle 41"/>
          <p:cNvSpPr>
            <a:spLocks noChangeArrowheads="1"/>
          </p:cNvSpPr>
          <p:nvPr/>
        </p:nvSpPr>
        <p:spPr bwMode="auto">
          <a:xfrm>
            <a:off x="8286776" y="4089793"/>
            <a:ext cx="4077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</p:txBody>
      </p:sp>
      <p:sp>
        <p:nvSpPr>
          <p:cNvPr id="247" name="Rectangle 41"/>
          <p:cNvSpPr>
            <a:spLocks noChangeArrowheads="1"/>
          </p:cNvSpPr>
          <p:nvPr/>
        </p:nvSpPr>
        <p:spPr bwMode="auto">
          <a:xfrm>
            <a:off x="8296300" y="3381372"/>
            <a:ext cx="285903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Well</a:t>
            </a:r>
          </a:p>
        </p:txBody>
      </p:sp>
      <p:cxnSp>
        <p:nvCxnSpPr>
          <p:cNvPr id="248" name="Straight Connector 247"/>
          <p:cNvCxnSpPr/>
          <p:nvPr/>
        </p:nvCxnSpPr>
        <p:spPr>
          <a:xfrm rot="5400000">
            <a:off x="8133176" y="3813562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41"/>
          <p:cNvSpPr>
            <a:spLocks noChangeArrowheads="1"/>
          </p:cNvSpPr>
          <p:nvPr/>
        </p:nvSpPr>
        <p:spPr bwMode="auto">
          <a:xfrm>
            <a:off x="7378979" y="4135032"/>
            <a:ext cx="438188" cy="3681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Julian,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Robert,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50" name="Rectangle 41"/>
          <p:cNvSpPr>
            <a:spLocks noChangeArrowheads="1"/>
          </p:cNvSpPr>
          <p:nvPr/>
        </p:nvSpPr>
        <p:spPr bwMode="auto">
          <a:xfrm>
            <a:off x="7388503" y="3426611"/>
            <a:ext cx="285903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</a:t>
            </a:r>
            <a:r>
              <a:rPr lang="en-US" sz="400" dirty="0" err="1" smtClean="0">
                <a:latin typeface="Courier New" pitchFamily="49" charset="0"/>
              </a:rPr>
              <a:t>Masham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251" name="Straight Connector 250"/>
          <p:cNvCxnSpPr/>
          <p:nvPr/>
        </p:nvCxnSpPr>
        <p:spPr>
          <a:xfrm rot="5400000">
            <a:off x="7225379" y="3858801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41"/>
          <p:cNvSpPr>
            <a:spLocks noChangeArrowheads="1"/>
          </p:cNvSpPr>
          <p:nvPr/>
        </p:nvSpPr>
        <p:spPr bwMode="auto">
          <a:xfrm>
            <a:off x="2993221" y="2757742"/>
            <a:ext cx="407731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Thornton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?-1604</a:t>
            </a:r>
          </a:p>
        </p:txBody>
      </p:sp>
      <p:sp>
        <p:nvSpPr>
          <p:cNvPr id="253" name="Rectangle 41"/>
          <p:cNvSpPr>
            <a:spLocks noChangeArrowheads="1"/>
          </p:cNvSpPr>
          <p:nvPr/>
        </p:nvSpPr>
        <p:spPr bwMode="auto">
          <a:xfrm>
            <a:off x="3521327" y="2759867"/>
            <a:ext cx="407731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of </a:t>
            </a:r>
            <a:r>
              <a:rPr lang="en-US" sz="400" dirty="0" err="1" smtClean="0">
                <a:latin typeface="Courier New" pitchFamily="49" charset="0"/>
              </a:rPr>
              <a:t>Watlass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?-1604</a:t>
            </a:r>
          </a:p>
        </p:txBody>
      </p:sp>
      <p:sp>
        <p:nvSpPr>
          <p:cNvPr id="254" name="Rectangle 41"/>
          <p:cNvSpPr>
            <a:spLocks noChangeArrowheads="1"/>
          </p:cNvSpPr>
          <p:nvPr/>
        </p:nvSpPr>
        <p:spPr bwMode="auto">
          <a:xfrm>
            <a:off x="2059765" y="4147710"/>
            <a:ext cx="255445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1605-</a:t>
            </a:r>
          </a:p>
        </p:txBody>
      </p:sp>
      <p:cxnSp>
        <p:nvCxnSpPr>
          <p:cNvPr id="255" name="Straight Connector 254"/>
          <p:cNvCxnSpPr/>
          <p:nvPr/>
        </p:nvCxnSpPr>
        <p:spPr>
          <a:xfrm rot="5400000">
            <a:off x="2019858" y="4022009"/>
            <a:ext cx="32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Rectangle 41"/>
          <p:cNvSpPr>
            <a:spLocks noChangeArrowheads="1"/>
          </p:cNvSpPr>
          <p:nvPr/>
        </p:nvSpPr>
        <p:spPr bwMode="auto">
          <a:xfrm>
            <a:off x="5715008" y="3500438"/>
            <a:ext cx="255445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?-1606</a:t>
            </a:r>
          </a:p>
        </p:txBody>
      </p:sp>
      <p:sp>
        <p:nvSpPr>
          <p:cNvPr id="258" name="Rectangle 41"/>
          <p:cNvSpPr>
            <a:spLocks noChangeArrowheads="1"/>
          </p:cNvSpPr>
          <p:nvPr/>
        </p:nvSpPr>
        <p:spPr bwMode="auto">
          <a:xfrm>
            <a:off x="6000609" y="3500438"/>
            <a:ext cx="285903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Richard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?-1606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4050497" y="3931447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Edward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?-1610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60" name="Rectangle 41"/>
          <p:cNvSpPr>
            <a:spLocks noChangeArrowheads="1"/>
          </p:cNvSpPr>
          <p:nvPr/>
        </p:nvSpPr>
        <p:spPr bwMode="auto">
          <a:xfrm>
            <a:off x="7643834" y="3615763"/>
            <a:ext cx="438188" cy="4666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Israel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Masham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admin 1634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=1610 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Maudland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Beckwith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=1631 York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Ann </a:t>
            </a:r>
            <a:r>
              <a:rPr lang="en-US" sz="400" dirty="0" err="1" smtClean="0">
                <a:latin typeface="Courier New" pitchFamily="49" charset="0"/>
              </a:rPr>
              <a:t>Currer</a:t>
            </a:r>
            <a:r>
              <a:rPr lang="en-US" sz="400" dirty="0" smtClean="0">
                <a:latin typeface="Courier New" pitchFamily="49" charset="0"/>
              </a:rPr>
              <a:t>  </a:t>
            </a:r>
          </a:p>
        </p:txBody>
      </p:sp>
      <p:sp>
        <p:nvSpPr>
          <p:cNvPr id="206" name="Rectangle 41"/>
          <p:cNvSpPr>
            <a:spLocks noChangeArrowheads="1"/>
          </p:cNvSpPr>
          <p:nvPr/>
        </p:nvSpPr>
        <p:spPr bwMode="auto">
          <a:xfrm>
            <a:off x="2306881" y="3606996"/>
            <a:ext cx="407731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 1611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Anna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Wenneshall</a:t>
            </a:r>
            <a:r>
              <a:rPr lang="en-US" sz="400" dirty="0" smtClean="0">
                <a:latin typeface="Courier New" pitchFamily="49" charset="0"/>
              </a:rPr>
              <a:t>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22" name="Rectangle 41"/>
          <p:cNvSpPr>
            <a:spLocks noChangeArrowheads="1"/>
          </p:cNvSpPr>
          <p:nvPr/>
        </p:nvSpPr>
        <p:spPr bwMode="auto">
          <a:xfrm>
            <a:off x="2643174" y="3445072"/>
            <a:ext cx="377274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Francis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Rookwith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 1612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Cicilia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Fran?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23" name="Rectangle 41"/>
          <p:cNvSpPr>
            <a:spLocks noChangeArrowheads="1"/>
          </p:cNvSpPr>
          <p:nvPr/>
        </p:nvSpPr>
        <p:spPr bwMode="auto">
          <a:xfrm>
            <a:off x="7205646" y="4418153"/>
            <a:ext cx="285903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Daniel,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24" name="Rectangle 41"/>
          <p:cNvSpPr>
            <a:spLocks noChangeArrowheads="1"/>
          </p:cNvSpPr>
          <p:nvPr/>
        </p:nvSpPr>
        <p:spPr bwMode="auto">
          <a:xfrm>
            <a:off x="7215170" y="3709732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</a:t>
            </a:r>
            <a:r>
              <a:rPr lang="en-US" sz="400" dirty="0" err="1" smtClean="0">
                <a:latin typeface="Courier New" pitchFamily="49" charset="0"/>
              </a:rPr>
              <a:t>Masham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225" name="Straight Connector 224"/>
          <p:cNvCxnSpPr/>
          <p:nvPr/>
        </p:nvCxnSpPr>
        <p:spPr>
          <a:xfrm rot="5400000">
            <a:off x="7052046" y="4141922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41"/>
          <p:cNvSpPr>
            <a:spLocks noChangeArrowheads="1"/>
          </p:cNvSpPr>
          <p:nvPr/>
        </p:nvSpPr>
        <p:spPr bwMode="auto">
          <a:xfrm>
            <a:off x="3021261" y="3604013"/>
            <a:ext cx="40773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</p:txBody>
      </p:sp>
      <p:cxnSp>
        <p:nvCxnSpPr>
          <p:cNvPr id="227" name="Straight Connector 226"/>
          <p:cNvCxnSpPr/>
          <p:nvPr/>
        </p:nvCxnSpPr>
        <p:spPr>
          <a:xfrm rot="5400000">
            <a:off x="2047970" y="4176547"/>
            <a:ext cx="684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Rectangle 41"/>
          <p:cNvSpPr>
            <a:spLocks noChangeArrowheads="1"/>
          </p:cNvSpPr>
          <p:nvPr/>
        </p:nvSpPr>
        <p:spPr bwMode="auto">
          <a:xfrm>
            <a:off x="3124192" y="4383885"/>
            <a:ext cx="438188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James 1613-?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=1640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Dorothy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Denison</a:t>
            </a:r>
          </a:p>
        </p:txBody>
      </p:sp>
      <p:sp>
        <p:nvSpPr>
          <p:cNvPr id="232" name="Rectangle 41"/>
          <p:cNvSpPr>
            <a:spLocks noChangeArrowheads="1"/>
          </p:cNvSpPr>
          <p:nvPr/>
        </p:nvSpPr>
        <p:spPr bwMode="auto">
          <a:xfrm>
            <a:off x="7674141" y="3267332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?-1613</a:t>
            </a:r>
          </a:p>
        </p:txBody>
      </p:sp>
      <p:sp>
        <p:nvSpPr>
          <p:cNvPr id="233" name="Rectangle 41"/>
          <p:cNvSpPr>
            <a:spLocks noChangeArrowheads="1"/>
          </p:cNvSpPr>
          <p:nvPr/>
        </p:nvSpPr>
        <p:spPr bwMode="auto">
          <a:xfrm>
            <a:off x="7929586" y="3269713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Peter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?-1613</a:t>
            </a:r>
          </a:p>
        </p:txBody>
      </p:sp>
      <p:cxnSp>
        <p:nvCxnSpPr>
          <p:cNvPr id="235" name="Straight Connector 234"/>
          <p:cNvCxnSpPr/>
          <p:nvPr/>
        </p:nvCxnSpPr>
        <p:spPr>
          <a:xfrm rot="5400000">
            <a:off x="2853884" y="4052529"/>
            <a:ext cx="720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41"/>
          <p:cNvSpPr>
            <a:spLocks noChangeArrowheads="1"/>
          </p:cNvSpPr>
          <p:nvPr/>
        </p:nvSpPr>
        <p:spPr bwMode="auto">
          <a:xfrm>
            <a:off x="2571736" y="4367482"/>
            <a:ext cx="499102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1613-?,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1618-?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Anthony 1620-?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   1635-?,</a:t>
            </a:r>
          </a:p>
        </p:txBody>
      </p:sp>
      <p:sp>
        <p:nvSpPr>
          <p:cNvPr id="237" name="Rectangle 41"/>
          <p:cNvSpPr>
            <a:spLocks noChangeArrowheads="1"/>
          </p:cNvSpPr>
          <p:nvPr/>
        </p:nvSpPr>
        <p:spPr bwMode="auto">
          <a:xfrm>
            <a:off x="3428992" y="3610142"/>
            <a:ext cx="346817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Arthur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 1614 at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Burneston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Elizabeth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Chester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38" name="Rectangle 41"/>
          <p:cNvSpPr>
            <a:spLocks noChangeArrowheads="1"/>
          </p:cNvSpPr>
          <p:nvPr/>
        </p:nvSpPr>
        <p:spPr bwMode="auto">
          <a:xfrm>
            <a:off x="2071670" y="4479141"/>
            <a:ext cx="529559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1615-?,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Timothy 1617-?,</a:t>
            </a:r>
          </a:p>
        </p:txBody>
      </p:sp>
      <p:sp>
        <p:nvSpPr>
          <p:cNvPr id="239" name="Rectangle 41"/>
          <p:cNvSpPr>
            <a:spLocks noChangeArrowheads="1"/>
          </p:cNvSpPr>
          <p:nvPr/>
        </p:nvSpPr>
        <p:spPr bwMode="auto">
          <a:xfrm>
            <a:off x="6955645" y="3712371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?-1615</a:t>
            </a:r>
          </a:p>
        </p:txBody>
      </p:sp>
      <p:sp>
        <p:nvSpPr>
          <p:cNvPr id="241" name="Rectangle 41"/>
          <p:cNvSpPr>
            <a:spLocks noChangeArrowheads="1"/>
          </p:cNvSpPr>
          <p:nvPr/>
        </p:nvSpPr>
        <p:spPr bwMode="auto">
          <a:xfrm>
            <a:off x="1242073" y="4529406"/>
            <a:ext cx="529559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1617-?,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Timothy 1622-?,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Mathew 1634-?</a:t>
            </a:r>
          </a:p>
        </p:txBody>
      </p:sp>
      <p:cxnSp>
        <p:nvCxnSpPr>
          <p:cNvPr id="242" name="Straight Connector 241"/>
          <p:cNvCxnSpPr/>
          <p:nvPr/>
        </p:nvCxnSpPr>
        <p:spPr>
          <a:xfrm rot="5400000">
            <a:off x="1263426" y="4388723"/>
            <a:ext cx="324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41"/>
          <p:cNvSpPr>
            <a:spLocks noChangeArrowheads="1"/>
          </p:cNvSpPr>
          <p:nvPr/>
        </p:nvSpPr>
        <p:spPr bwMode="auto">
          <a:xfrm>
            <a:off x="479950" y="3643314"/>
            <a:ext cx="377274" cy="6636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?-1670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=1616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</a:t>
            </a:r>
            <a:r>
              <a:rPr lang="en-US" sz="400" dirty="0" err="1" smtClean="0">
                <a:latin typeface="Courier New" pitchFamily="49" charset="0"/>
              </a:rPr>
              <a:t>Bedale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Margaret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Johnson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=1632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</a:t>
            </a:r>
            <a:r>
              <a:rPr lang="en-US" sz="400" dirty="0" err="1" smtClean="0">
                <a:latin typeface="Courier New" pitchFamily="49" charset="0"/>
              </a:rPr>
              <a:t>Bedale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Anne Moore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=1639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Jane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Mornforth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45" name="Rectangle 41"/>
          <p:cNvSpPr>
            <a:spLocks noChangeArrowheads="1"/>
          </p:cNvSpPr>
          <p:nvPr/>
        </p:nvSpPr>
        <p:spPr bwMode="auto">
          <a:xfrm>
            <a:off x="8739214" y="3768163"/>
            <a:ext cx="377274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=1617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</a:t>
            </a:r>
            <a:r>
              <a:rPr lang="en-US" sz="400" dirty="0" err="1" smtClean="0">
                <a:latin typeface="Courier New" pitchFamily="49" charset="0"/>
              </a:rPr>
              <a:t>Elland</a:t>
            </a:r>
            <a:r>
              <a:rPr lang="en-US" sz="400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Sarah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Jackson</a:t>
            </a:r>
          </a:p>
        </p:txBody>
      </p:sp>
      <p:cxnSp>
        <p:nvCxnSpPr>
          <p:cNvPr id="261" name="Straight Connector 260"/>
          <p:cNvCxnSpPr/>
          <p:nvPr/>
        </p:nvCxnSpPr>
        <p:spPr>
          <a:xfrm rot="5400000">
            <a:off x="2426844" y="4042147"/>
            <a:ext cx="720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ectangle 41"/>
          <p:cNvSpPr>
            <a:spLocks noChangeArrowheads="1"/>
          </p:cNvSpPr>
          <p:nvPr/>
        </p:nvSpPr>
        <p:spPr bwMode="auto">
          <a:xfrm>
            <a:off x="5786446" y="4494448"/>
            <a:ext cx="4686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Simon 1618-?,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Brian 1622-?,</a:t>
            </a:r>
          </a:p>
        </p:txBody>
      </p:sp>
      <p:sp>
        <p:nvSpPr>
          <p:cNvPr id="263" name="Rectangle 41"/>
          <p:cNvSpPr>
            <a:spLocks noChangeArrowheads="1"/>
          </p:cNvSpPr>
          <p:nvPr/>
        </p:nvSpPr>
        <p:spPr bwMode="auto">
          <a:xfrm>
            <a:off x="5836455" y="3833810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Finghall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264" name="Straight Connector 263"/>
          <p:cNvCxnSpPr/>
          <p:nvPr/>
        </p:nvCxnSpPr>
        <p:spPr>
          <a:xfrm rot="5400000">
            <a:off x="5740284" y="4239543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Rectangle 41"/>
          <p:cNvSpPr>
            <a:spLocks noChangeArrowheads="1"/>
          </p:cNvSpPr>
          <p:nvPr/>
        </p:nvSpPr>
        <p:spPr bwMode="auto">
          <a:xfrm>
            <a:off x="2285833" y="3378491"/>
            <a:ext cx="285903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</a:t>
            </a:r>
            <a:r>
              <a:rPr lang="en-US" sz="400" dirty="0" err="1" smtClean="0">
                <a:latin typeface="Courier New" pitchFamily="49" charset="0"/>
              </a:rPr>
              <a:t>Mr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?-1619</a:t>
            </a:r>
          </a:p>
        </p:txBody>
      </p:sp>
      <p:sp>
        <p:nvSpPr>
          <p:cNvPr id="266" name="Rectangle 41"/>
          <p:cNvSpPr>
            <a:spLocks noChangeArrowheads="1"/>
          </p:cNvSpPr>
          <p:nvPr/>
        </p:nvSpPr>
        <p:spPr bwMode="auto">
          <a:xfrm>
            <a:off x="5214942" y="3768163"/>
            <a:ext cx="316360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Finghall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Cicely 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?-1620  </a:t>
            </a:r>
          </a:p>
        </p:txBody>
      </p:sp>
      <p:sp>
        <p:nvSpPr>
          <p:cNvPr id="267" name="Rectangle 41"/>
          <p:cNvSpPr>
            <a:spLocks noChangeArrowheads="1"/>
          </p:cNvSpPr>
          <p:nvPr/>
        </p:nvSpPr>
        <p:spPr bwMode="auto">
          <a:xfrm>
            <a:off x="5550703" y="3773845"/>
            <a:ext cx="316360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Margaret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?-1621</a:t>
            </a:r>
          </a:p>
        </p:txBody>
      </p:sp>
      <p:sp>
        <p:nvSpPr>
          <p:cNvPr id="268" name="Rectangle 41"/>
          <p:cNvSpPr>
            <a:spLocks noChangeArrowheads="1"/>
          </p:cNvSpPr>
          <p:nvPr/>
        </p:nvSpPr>
        <p:spPr bwMode="auto">
          <a:xfrm>
            <a:off x="6508437" y="4663515"/>
            <a:ext cx="499102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1621-?,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1625-?,</a:t>
            </a:r>
          </a:p>
        </p:txBody>
      </p:sp>
      <p:sp>
        <p:nvSpPr>
          <p:cNvPr id="269" name="Rectangle 41"/>
          <p:cNvSpPr>
            <a:spLocks noChangeArrowheads="1"/>
          </p:cNvSpPr>
          <p:nvPr/>
        </p:nvSpPr>
        <p:spPr bwMode="auto">
          <a:xfrm>
            <a:off x="6544160" y="3893343"/>
            <a:ext cx="377274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Newby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P </a:t>
            </a:r>
            <a:r>
              <a:rPr lang="en-US" sz="400" dirty="0" err="1" smtClean="0">
                <a:latin typeface="Courier New" pitchFamily="49" charset="0"/>
              </a:rPr>
              <a:t>Brompton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?-1656</a:t>
            </a:r>
          </a:p>
        </p:txBody>
      </p:sp>
      <p:cxnSp>
        <p:nvCxnSpPr>
          <p:cNvPr id="270" name="Straight Connector 269"/>
          <p:cNvCxnSpPr/>
          <p:nvPr/>
        </p:nvCxnSpPr>
        <p:spPr>
          <a:xfrm rot="5400000">
            <a:off x="6426275" y="4387284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41"/>
          <p:cNvSpPr>
            <a:spLocks noChangeArrowheads="1"/>
          </p:cNvSpPr>
          <p:nvPr/>
        </p:nvSpPr>
        <p:spPr bwMode="auto">
          <a:xfrm>
            <a:off x="142844" y="4065820"/>
            <a:ext cx="346817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Robert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maltster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Richmond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 1633</a:t>
            </a:r>
          </a:p>
        </p:txBody>
      </p:sp>
      <p:sp>
        <p:nvSpPr>
          <p:cNvPr id="272" name="Rectangle 41"/>
          <p:cNvSpPr>
            <a:spLocks noChangeArrowheads="1"/>
          </p:cNvSpPr>
          <p:nvPr/>
        </p:nvSpPr>
        <p:spPr bwMode="auto">
          <a:xfrm>
            <a:off x="156971" y="4612053"/>
            <a:ext cx="285903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1621-?</a:t>
            </a:r>
          </a:p>
        </p:txBody>
      </p:sp>
      <p:cxnSp>
        <p:nvCxnSpPr>
          <p:cNvPr id="273" name="Straight Connector 272"/>
          <p:cNvCxnSpPr/>
          <p:nvPr/>
        </p:nvCxnSpPr>
        <p:spPr>
          <a:xfrm rot="5400000">
            <a:off x="124514" y="4466366"/>
            <a:ext cx="324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ectangle 41"/>
          <p:cNvSpPr>
            <a:spLocks noChangeArrowheads="1"/>
          </p:cNvSpPr>
          <p:nvPr/>
        </p:nvSpPr>
        <p:spPr bwMode="auto">
          <a:xfrm>
            <a:off x="3439365" y="3929066"/>
            <a:ext cx="346817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Arthur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1622 at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Burneston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Ellin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Dennison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75" name="Rectangle 41"/>
          <p:cNvSpPr>
            <a:spLocks noChangeArrowheads="1"/>
          </p:cNvSpPr>
          <p:nvPr/>
        </p:nvSpPr>
        <p:spPr bwMode="auto">
          <a:xfrm>
            <a:off x="6000760" y="4286256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Brian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?-1623</a:t>
            </a:r>
          </a:p>
        </p:txBody>
      </p:sp>
      <p:sp>
        <p:nvSpPr>
          <p:cNvPr id="276" name="Rectangle 41"/>
          <p:cNvSpPr>
            <a:spLocks noChangeArrowheads="1"/>
          </p:cNvSpPr>
          <p:nvPr/>
        </p:nvSpPr>
        <p:spPr bwMode="auto">
          <a:xfrm>
            <a:off x="2001967" y="3388779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?-1623</a:t>
            </a:r>
          </a:p>
        </p:txBody>
      </p:sp>
      <p:sp>
        <p:nvSpPr>
          <p:cNvPr id="277" name="Rectangle 41"/>
          <p:cNvSpPr>
            <a:spLocks noChangeArrowheads="1"/>
          </p:cNvSpPr>
          <p:nvPr/>
        </p:nvSpPr>
        <p:spPr bwMode="auto">
          <a:xfrm>
            <a:off x="8670165" y="4992296"/>
            <a:ext cx="499102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1631-?,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Joseph 1634-?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 1642-?</a:t>
            </a:r>
          </a:p>
        </p:txBody>
      </p:sp>
      <p:sp>
        <p:nvSpPr>
          <p:cNvPr id="278" name="Rectangle 41"/>
          <p:cNvSpPr>
            <a:spLocks noChangeArrowheads="1"/>
          </p:cNvSpPr>
          <p:nvPr/>
        </p:nvSpPr>
        <p:spPr bwMode="auto">
          <a:xfrm>
            <a:off x="8741063" y="4283875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Thirsk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279" name="Straight Connector 278"/>
          <p:cNvCxnSpPr/>
          <p:nvPr/>
        </p:nvCxnSpPr>
        <p:spPr>
          <a:xfrm rot="5400000">
            <a:off x="8577939" y="4716065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Rectangle 41"/>
          <p:cNvSpPr>
            <a:spLocks noChangeArrowheads="1"/>
          </p:cNvSpPr>
          <p:nvPr/>
        </p:nvSpPr>
        <p:spPr bwMode="auto">
          <a:xfrm>
            <a:off x="4060029" y="4115064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Edward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?-1632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281" name="Rectangle 41"/>
          <p:cNvSpPr>
            <a:spLocks noChangeArrowheads="1"/>
          </p:cNvSpPr>
          <p:nvPr/>
        </p:nvSpPr>
        <p:spPr bwMode="auto">
          <a:xfrm>
            <a:off x="499883" y="5040681"/>
            <a:ext cx="499102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Anthony 1633-?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?-?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 ?-?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282" name="Straight Connector 281"/>
          <p:cNvCxnSpPr/>
          <p:nvPr/>
        </p:nvCxnSpPr>
        <p:spPr>
          <a:xfrm rot="5400000">
            <a:off x="233426" y="4665756"/>
            <a:ext cx="792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Rectangle 41"/>
          <p:cNvSpPr>
            <a:spLocks noChangeArrowheads="1"/>
          </p:cNvSpPr>
          <p:nvPr/>
        </p:nvSpPr>
        <p:spPr bwMode="auto">
          <a:xfrm>
            <a:off x="6959761" y="3972188"/>
            <a:ext cx="407731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?-1636</a:t>
            </a:r>
          </a:p>
        </p:txBody>
      </p:sp>
      <p:sp>
        <p:nvSpPr>
          <p:cNvPr id="284" name="Rectangle 41"/>
          <p:cNvSpPr>
            <a:spLocks noChangeArrowheads="1"/>
          </p:cNvSpPr>
          <p:nvPr/>
        </p:nvSpPr>
        <p:spPr bwMode="auto">
          <a:xfrm>
            <a:off x="696149" y="4429132"/>
            <a:ext cx="407731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Francis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Aysgarth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1636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290" name="Rectangle 41"/>
          <p:cNvSpPr>
            <a:spLocks noChangeArrowheads="1"/>
          </p:cNvSpPr>
          <p:nvPr/>
        </p:nvSpPr>
        <p:spPr bwMode="auto">
          <a:xfrm>
            <a:off x="530341" y="3357562"/>
            <a:ext cx="316360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John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Thoralby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?-1639</a:t>
            </a:r>
          </a:p>
        </p:txBody>
      </p:sp>
      <p:sp>
        <p:nvSpPr>
          <p:cNvPr id="291" name="Rectangle 41"/>
          <p:cNvSpPr>
            <a:spLocks noChangeArrowheads="1"/>
          </p:cNvSpPr>
          <p:nvPr/>
        </p:nvSpPr>
        <p:spPr bwMode="auto">
          <a:xfrm>
            <a:off x="4375202" y="4807751"/>
            <a:ext cx="377274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1625-1714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related to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Walkers</a:t>
            </a:r>
          </a:p>
          <a:p>
            <a:pPr>
              <a:lnSpc>
                <a:spcPct val="80000"/>
              </a:lnSpc>
            </a:pPr>
            <a:endParaRPr lang="en-US" sz="400" dirty="0">
              <a:latin typeface="Courier New" pitchFamily="49" charset="0"/>
            </a:endParaRPr>
          </a:p>
        </p:txBody>
      </p:sp>
      <p:sp>
        <p:nvSpPr>
          <p:cNvPr id="292" name="Rectangle 41"/>
          <p:cNvSpPr>
            <a:spLocks noChangeArrowheads="1"/>
          </p:cNvSpPr>
          <p:nvPr/>
        </p:nvSpPr>
        <p:spPr bwMode="auto">
          <a:xfrm>
            <a:off x="4623354" y="5500958"/>
            <a:ext cx="37727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Thomas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1651-1711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 Margaret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293" name="Straight Connector 292"/>
          <p:cNvCxnSpPr/>
          <p:nvPr/>
        </p:nvCxnSpPr>
        <p:spPr>
          <a:xfrm rot="5400000">
            <a:off x="4498568" y="5217718"/>
            <a:ext cx="612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41"/>
          <p:cNvSpPr>
            <a:spLocks noChangeArrowheads="1"/>
          </p:cNvSpPr>
          <p:nvPr/>
        </p:nvSpPr>
        <p:spPr bwMode="auto">
          <a:xfrm>
            <a:off x="4752210" y="4822037"/>
            <a:ext cx="103161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</a:t>
            </a:r>
            <a:endParaRPr lang="en-US" sz="400" dirty="0">
              <a:latin typeface="Courier New" pitchFamily="49" charset="0"/>
            </a:endParaRPr>
          </a:p>
        </p:txBody>
      </p:sp>
      <p:cxnSp>
        <p:nvCxnSpPr>
          <p:cNvPr id="295" name="Straight Connector 294"/>
          <p:cNvCxnSpPr/>
          <p:nvPr/>
        </p:nvCxnSpPr>
        <p:spPr>
          <a:xfrm>
            <a:off x="4548190" y="4784734"/>
            <a:ext cx="252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rot="5400000">
            <a:off x="4531352" y="4807922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5400000">
            <a:off x="4781381" y="4809969"/>
            <a:ext cx="432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Rectangle 41"/>
          <p:cNvSpPr>
            <a:spLocks noChangeArrowheads="1"/>
          </p:cNvSpPr>
          <p:nvPr/>
        </p:nvSpPr>
        <p:spPr bwMode="auto">
          <a:xfrm>
            <a:off x="4143221" y="5535985"/>
            <a:ext cx="285903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William</a:t>
            </a:r>
          </a:p>
        </p:txBody>
      </p:sp>
      <p:sp>
        <p:nvSpPr>
          <p:cNvPr id="299" name="Rectangle 41"/>
          <p:cNvSpPr>
            <a:spLocks noChangeArrowheads="1"/>
          </p:cNvSpPr>
          <p:nvPr/>
        </p:nvSpPr>
        <p:spPr bwMode="auto">
          <a:xfrm>
            <a:off x="4126705" y="4868468"/>
            <a:ext cx="255445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John</a:t>
            </a:r>
          </a:p>
        </p:txBody>
      </p:sp>
      <p:cxnSp>
        <p:nvCxnSpPr>
          <p:cNvPr id="300" name="Straight Connector 299"/>
          <p:cNvCxnSpPr/>
          <p:nvPr/>
        </p:nvCxnSpPr>
        <p:spPr>
          <a:xfrm rot="5400000">
            <a:off x="3989772" y="5259754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angle 41"/>
          <p:cNvSpPr>
            <a:spLocks noChangeArrowheads="1"/>
          </p:cNvSpPr>
          <p:nvPr/>
        </p:nvSpPr>
        <p:spPr bwMode="auto">
          <a:xfrm>
            <a:off x="7031199" y="4186502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Mrs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?-1640</a:t>
            </a:r>
          </a:p>
        </p:txBody>
      </p:sp>
      <p:sp>
        <p:nvSpPr>
          <p:cNvPr id="302" name="Rectangle 41"/>
          <p:cNvSpPr>
            <a:spLocks noChangeArrowheads="1"/>
          </p:cNvSpPr>
          <p:nvPr/>
        </p:nvSpPr>
        <p:spPr bwMode="auto">
          <a:xfrm>
            <a:off x="2786050" y="3929066"/>
            <a:ext cx="407731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Christopher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of </a:t>
            </a:r>
            <a:r>
              <a:rPr lang="en-US" sz="400" dirty="0" err="1" smtClean="0">
                <a:latin typeface="Courier New" pitchFamily="49" charset="0"/>
              </a:rPr>
              <a:t>Rookwith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-1641</a:t>
            </a:r>
          </a:p>
        </p:txBody>
      </p:sp>
      <p:sp>
        <p:nvSpPr>
          <p:cNvPr id="303" name="Rectangle 41"/>
          <p:cNvSpPr>
            <a:spLocks noChangeArrowheads="1"/>
          </p:cNvSpPr>
          <p:nvPr/>
        </p:nvSpPr>
        <p:spPr bwMode="auto">
          <a:xfrm>
            <a:off x="2826880" y="4107657"/>
            <a:ext cx="316360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James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Rookwith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-1641</a:t>
            </a:r>
          </a:p>
        </p:txBody>
      </p:sp>
      <p:sp>
        <p:nvSpPr>
          <p:cNvPr id="304" name="Rectangle 41"/>
          <p:cNvSpPr>
            <a:spLocks noChangeArrowheads="1"/>
          </p:cNvSpPr>
          <p:nvPr/>
        </p:nvSpPr>
        <p:spPr bwMode="auto">
          <a:xfrm>
            <a:off x="5255772" y="4357694"/>
            <a:ext cx="346817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Dodsworth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=1641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Elizabeth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Dodsworth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05" name="Straight Connector 304"/>
          <p:cNvCxnSpPr/>
          <p:nvPr/>
        </p:nvCxnSpPr>
        <p:spPr>
          <a:xfrm rot="5400000">
            <a:off x="5062907" y="4997879"/>
            <a:ext cx="720000" cy="1588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Rectangle 41"/>
          <p:cNvSpPr>
            <a:spLocks noChangeArrowheads="1"/>
          </p:cNvSpPr>
          <p:nvPr/>
        </p:nvSpPr>
        <p:spPr bwMode="auto">
          <a:xfrm>
            <a:off x="5211029" y="5315224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1642-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08" name="Rectangle 41"/>
          <p:cNvSpPr>
            <a:spLocks noChangeArrowheads="1"/>
          </p:cNvSpPr>
          <p:nvPr/>
        </p:nvSpPr>
        <p:spPr bwMode="auto">
          <a:xfrm>
            <a:off x="714348" y="4659518"/>
            <a:ext cx="285903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=1642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Bedale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Frances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Ward</a:t>
            </a:r>
          </a:p>
        </p:txBody>
      </p:sp>
      <p:sp>
        <p:nvSpPr>
          <p:cNvPr id="309" name="Rectangle 41"/>
          <p:cNvSpPr>
            <a:spLocks noChangeArrowheads="1"/>
          </p:cNvSpPr>
          <p:nvPr/>
        </p:nvSpPr>
        <p:spPr bwMode="auto">
          <a:xfrm>
            <a:off x="8338130" y="4303093"/>
            <a:ext cx="377274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=1644 at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Hestholme</a:t>
            </a:r>
            <a:r>
              <a:rPr lang="en-US" sz="400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Elizabeth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Wray</a:t>
            </a:r>
          </a:p>
        </p:txBody>
      </p:sp>
      <p:sp>
        <p:nvSpPr>
          <p:cNvPr id="311" name="Rectangle 41"/>
          <p:cNvSpPr>
            <a:spLocks noChangeArrowheads="1"/>
          </p:cNvSpPr>
          <p:nvPr/>
        </p:nvSpPr>
        <p:spPr bwMode="auto">
          <a:xfrm>
            <a:off x="4143372" y="4472254"/>
            <a:ext cx="438188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1644 witness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</a:t>
            </a:r>
            <a:r>
              <a:rPr lang="en-US" sz="400" dirty="0" err="1" smtClean="0">
                <a:latin typeface="Courier New" pitchFamily="49" charset="0"/>
              </a:rPr>
              <a:t>Kilgram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312" name="Rectangle 41"/>
          <p:cNvSpPr>
            <a:spLocks noChangeArrowheads="1"/>
          </p:cNvSpPr>
          <p:nvPr/>
        </p:nvSpPr>
        <p:spPr bwMode="auto">
          <a:xfrm>
            <a:off x="6286512" y="4429132"/>
            <a:ext cx="377274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1644 mason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at </a:t>
            </a:r>
            <a:r>
              <a:rPr lang="en-US" sz="400" dirty="0" err="1" smtClean="0">
                <a:latin typeface="Courier New" pitchFamily="49" charset="0"/>
              </a:rPr>
              <a:t>Nuton</a:t>
            </a: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313" name="Rectangle 41"/>
          <p:cNvSpPr>
            <a:spLocks noChangeArrowheads="1"/>
          </p:cNvSpPr>
          <p:nvPr/>
        </p:nvSpPr>
        <p:spPr bwMode="auto">
          <a:xfrm>
            <a:off x="8430616" y="5462098"/>
            <a:ext cx="438188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1649-?,</a:t>
            </a:r>
          </a:p>
        </p:txBody>
      </p:sp>
      <p:sp>
        <p:nvSpPr>
          <p:cNvPr id="314" name="Rectangle 41"/>
          <p:cNvSpPr>
            <a:spLocks noChangeArrowheads="1"/>
          </p:cNvSpPr>
          <p:nvPr/>
        </p:nvSpPr>
        <p:spPr bwMode="auto">
          <a:xfrm>
            <a:off x="8501514" y="4602961"/>
            <a:ext cx="316360" cy="3189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Matthew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=1647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Thirsk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Margaret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Foxton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15" name="Straight Connector 314"/>
          <p:cNvCxnSpPr/>
          <p:nvPr/>
        </p:nvCxnSpPr>
        <p:spPr>
          <a:xfrm rot="5400000">
            <a:off x="8338390" y="5185867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ectangle 41"/>
          <p:cNvSpPr>
            <a:spLocks noChangeArrowheads="1"/>
          </p:cNvSpPr>
          <p:nvPr/>
        </p:nvSpPr>
        <p:spPr bwMode="auto">
          <a:xfrm>
            <a:off x="8143900" y="5574021"/>
            <a:ext cx="529559" cy="1219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Anthony 1650-?,</a:t>
            </a:r>
          </a:p>
        </p:txBody>
      </p:sp>
      <p:sp>
        <p:nvSpPr>
          <p:cNvPr id="317" name="Rectangle 41"/>
          <p:cNvSpPr>
            <a:spLocks noChangeArrowheads="1"/>
          </p:cNvSpPr>
          <p:nvPr/>
        </p:nvSpPr>
        <p:spPr bwMode="auto">
          <a:xfrm>
            <a:off x="8172472" y="4858016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Dunsforth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18" name="Straight Connector 317"/>
          <p:cNvCxnSpPr/>
          <p:nvPr/>
        </p:nvCxnSpPr>
        <p:spPr>
          <a:xfrm rot="5400000">
            <a:off x="8051674" y="5297790"/>
            <a:ext cx="61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Rectangle 41"/>
          <p:cNvSpPr>
            <a:spLocks noChangeArrowheads="1"/>
          </p:cNvSpPr>
          <p:nvPr/>
        </p:nvSpPr>
        <p:spPr bwMode="auto">
          <a:xfrm>
            <a:off x="5532115" y="5427912"/>
            <a:ext cx="4686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 1648-?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1651-?</a:t>
            </a:r>
          </a:p>
        </p:txBody>
      </p:sp>
      <p:sp>
        <p:nvSpPr>
          <p:cNvPr id="320" name="Rectangle 41"/>
          <p:cNvSpPr>
            <a:spLocks noChangeArrowheads="1"/>
          </p:cNvSpPr>
          <p:nvPr/>
        </p:nvSpPr>
        <p:spPr bwMode="auto">
          <a:xfrm>
            <a:off x="5594029" y="4714884"/>
            <a:ext cx="346817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Aikber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Finghall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21" name="Straight Connector 320"/>
          <p:cNvCxnSpPr/>
          <p:nvPr/>
        </p:nvCxnSpPr>
        <p:spPr>
          <a:xfrm rot="5400000">
            <a:off x="5485953" y="5173007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Rectangle 41"/>
          <p:cNvSpPr>
            <a:spLocks noChangeArrowheads="1"/>
          </p:cNvSpPr>
          <p:nvPr/>
        </p:nvSpPr>
        <p:spPr bwMode="auto">
          <a:xfrm>
            <a:off x="6745447" y="4286256"/>
            <a:ext cx="2554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Marie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?-1654</a:t>
            </a:r>
          </a:p>
        </p:txBody>
      </p:sp>
      <p:sp>
        <p:nvSpPr>
          <p:cNvPr id="323" name="Rectangle 41"/>
          <p:cNvSpPr>
            <a:spLocks noChangeArrowheads="1"/>
          </p:cNvSpPr>
          <p:nvPr/>
        </p:nvSpPr>
        <p:spPr bwMode="auto">
          <a:xfrm>
            <a:off x="6634142" y="5732867"/>
            <a:ext cx="438188" cy="125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Marie 1654-?</a:t>
            </a:r>
          </a:p>
        </p:txBody>
      </p:sp>
      <p:sp>
        <p:nvSpPr>
          <p:cNvPr id="324" name="Rectangle 41"/>
          <p:cNvSpPr>
            <a:spLocks noChangeArrowheads="1"/>
          </p:cNvSpPr>
          <p:nvPr/>
        </p:nvSpPr>
        <p:spPr bwMode="auto">
          <a:xfrm>
            <a:off x="6575113" y="4836323"/>
            <a:ext cx="377274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P </a:t>
            </a:r>
            <a:r>
              <a:rPr lang="en-US" sz="400" dirty="0" err="1" smtClean="0">
                <a:latin typeface="Courier New" pitchFamily="49" charset="0"/>
              </a:rPr>
              <a:t>Brompton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25" name="Straight Connector 324"/>
          <p:cNvCxnSpPr/>
          <p:nvPr/>
        </p:nvCxnSpPr>
        <p:spPr>
          <a:xfrm rot="5400000">
            <a:off x="6360085" y="5370445"/>
            <a:ext cx="792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41"/>
          <p:cNvSpPr>
            <a:spLocks noChangeArrowheads="1"/>
          </p:cNvSpPr>
          <p:nvPr/>
        </p:nvSpPr>
        <p:spPr bwMode="auto">
          <a:xfrm>
            <a:off x="8743444" y="4071942"/>
            <a:ext cx="407731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of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Newton le W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?-1670</a:t>
            </a:r>
          </a:p>
        </p:txBody>
      </p:sp>
      <p:sp>
        <p:nvSpPr>
          <p:cNvPr id="327" name="Rectangle 41"/>
          <p:cNvSpPr>
            <a:spLocks noChangeArrowheads="1"/>
          </p:cNvSpPr>
          <p:nvPr/>
        </p:nvSpPr>
        <p:spPr bwMode="auto">
          <a:xfrm>
            <a:off x="5939695" y="4708762"/>
            <a:ext cx="499102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Cicely 1665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died </a:t>
            </a:r>
            <a:r>
              <a:rPr lang="en-US" sz="400" dirty="0" err="1" smtClean="0">
                <a:latin typeface="Courier New" pitchFamily="49" charset="0"/>
              </a:rPr>
              <a:t>Aikber</a:t>
            </a:r>
            <a:r>
              <a:rPr lang="en-US" sz="400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bur Thornton W</a:t>
            </a:r>
          </a:p>
        </p:txBody>
      </p:sp>
      <p:sp>
        <p:nvSpPr>
          <p:cNvPr id="328" name="Rectangle 41"/>
          <p:cNvSpPr>
            <a:spLocks noChangeArrowheads="1"/>
          </p:cNvSpPr>
          <p:nvPr/>
        </p:nvSpPr>
        <p:spPr bwMode="auto">
          <a:xfrm>
            <a:off x="7072330" y="4572008"/>
            <a:ext cx="255445" cy="2696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?-1667</a:t>
            </a: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endParaRPr lang="en-US" sz="400" dirty="0" smtClean="0">
              <a:latin typeface="Courier New" pitchFamily="49" charset="0"/>
            </a:endParaRPr>
          </a:p>
        </p:txBody>
      </p:sp>
      <p:sp>
        <p:nvSpPr>
          <p:cNvPr id="329" name="Rectangle 41"/>
          <p:cNvSpPr>
            <a:spLocks noChangeArrowheads="1"/>
          </p:cNvSpPr>
          <p:nvPr/>
        </p:nvSpPr>
        <p:spPr bwMode="auto">
          <a:xfrm>
            <a:off x="3770356" y="3829312"/>
            <a:ext cx="346817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Arthur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?-1670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Carthorpe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30" name="Rectangle 41"/>
          <p:cNvSpPr>
            <a:spLocks noChangeArrowheads="1"/>
          </p:cNvSpPr>
          <p:nvPr/>
        </p:nvSpPr>
        <p:spPr bwMode="auto">
          <a:xfrm>
            <a:off x="3786182" y="4786322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 John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   ?-1671</a:t>
            </a:r>
            <a:endParaRPr lang="en-US" sz="400" dirty="0">
              <a:latin typeface="Courier New" pitchFamily="49" charset="0"/>
            </a:endParaRPr>
          </a:p>
        </p:txBody>
      </p:sp>
      <p:sp>
        <p:nvSpPr>
          <p:cNvPr id="331" name="Rectangle 41"/>
          <p:cNvSpPr>
            <a:spLocks noChangeArrowheads="1"/>
          </p:cNvSpPr>
          <p:nvPr/>
        </p:nvSpPr>
        <p:spPr bwMode="auto">
          <a:xfrm>
            <a:off x="5072066" y="5642226"/>
            <a:ext cx="468645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Robert 1648-?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John 1651-?</a:t>
            </a:r>
          </a:p>
        </p:txBody>
      </p:sp>
      <p:sp>
        <p:nvSpPr>
          <p:cNvPr id="332" name="Rectangle 41"/>
          <p:cNvSpPr>
            <a:spLocks noChangeArrowheads="1"/>
          </p:cNvSpPr>
          <p:nvPr/>
        </p:nvSpPr>
        <p:spPr bwMode="auto">
          <a:xfrm>
            <a:off x="5098257" y="4929198"/>
            <a:ext cx="346817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Thomas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Aikber</a:t>
            </a:r>
            <a:endParaRPr lang="en-US" sz="400" dirty="0" smtClean="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Finghall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33" name="Straight Connector 332"/>
          <p:cNvCxnSpPr/>
          <p:nvPr/>
        </p:nvCxnSpPr>
        <p:spPr>
          <a:xfrm rot="5400000">
            <a:off x="5025904" y="5387321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Rectangle 41"/>
          <p:cNvSpPr>
            <a:spLocks noChangeArrowheads="1"/>
          </p:cNvSpPr>
          <p:nvPr/>
        </p:nvSpPr>
        <p:spPr bwMode="auto">
          <a:xfrm>
            <a:off x="4915745" y="5972452"/>
            <a:ext cx="346817" cy="1742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Elizabeth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?-1672</a:t>
            </a:r>
          </a:p>
        </p:txBody>
      </p:sp>
      <p:sp>
        <p:nvSpPr>
          <p:cNvPr id="336" name="Rectangle 41"/>
          <p:cNvSpPr>
            <a:spLocks noChangeArrowheads="1"/>
          </p:cNvSpPr>
          <p:nvPr/>
        </p:nvSpPr>
        <p:spPr bwMode="auto">
          <a:xfrm>
            <a:off x="4919666" y="5310462"/>
            <a:ext cx="346817" cy="1711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George of</a:t>
            </a:r>
          </a:p>
          <a:p>
            <a:pPr>
              <a:lnSpc>
                <a:spcPct val="80000"/>
              </a:lnSpc>
            </a:pPr>
            <a:r>
              <a:rPr lang="en-US" sz="400" dirty="0" err="1" smtClean="0">
                <a:latin typeface="Courier New" pitchFamily="49" charset="0"/>
              </a:rPr>
              <a:t>Finghall</a:t>
            </a:r>
            <a:endParaRPr lang="en-US" sz="400" dirty="0" smtClean="0">
              <a:latin typeface="Courier New" pitchFamily="49" charset="0"/>
            </a:endParaRPr>
          </a:p>
        </p:txBody>
      </p:sp>
      <p:cxnSp>
        <p:nvCxnSpPr>
          <p:cNvPr id="337" name="Straight Connector 336"/>
          <p:cNvCxnSpPr/>
          <p:nvPr/>
        </p:nvCxnSpPr>
        <p:spPr>
          <a:xfrm rot="5400000">
            <a:off x="4811590" y="5717547"/>
            <a:ext cx="540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Rectangle 41"/>
          <p:cNvSpPr>
            <a:spLocks noChangeArrowheads="1"/>
          </p:cNvSpPr>
          <p:nvPr/>
        </p:nvSpPr>
        <p:spPr bwMode="auto">
          <a:xfrm>
            <a:off x="4877535" y="4929198"/>
            <a:ext cx="996033" cy="2204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6000" tIns="36000" rIns="36000" bIns="3600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Mary	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1672</a:t>
            </a:r>
          </a:p>
          <a:p>
            <a:pPr>
              <a:lnSpc>
                <a:spcPct val="80000"/>
              </a:lnSpc>
            </a:pPr>
            <a:r>
              <a:rPr lang="en-US" sz="400" dirty="0" smtClean="0">
                <a:latin typeface="Courier New" pitchFamily="49" charset="0"/>
              </a:rPr>
              <a:t>tax</a:t>
            </a:r>
            <a:endParaRPr lang="en-US" sz="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830</Words>
  <Application>Microsoft Office PowerPoint</Application>
  <PresentationFormat>On-screen Show (4:3)</PresentationFormat>
  <Paragraphs>427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graham</dc:creator>
  <cp:lastModifiedBy>graham</cp:lastModifiedBy>
  <cp:revision>132</cp:revision>
  <dcterms:created xsi:type="dcterms:W3CDTF">2009-06-20T13:13:36Z</dcterms:created>
  <dcterms:modified xsi:type="dcterms:W3CDTF">2009-06-21T21:53:38Z</dcterms:modified>
</cp:coreProperties>
</file>